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57" r:id="rId5"/>
    <p:sldId id="260" r:id="rId6"/>
    <p:sldId id="261" r:id="rId7"/>
    <p:sldId id="262" r:id="rId8"/>
    <p:sldId id="263" r:id="rId9"/>
    <p:sldId id="264" r:id="rId10"/>
    <p:sldId id="265" r:id="rId11"/>
    <p:sldId id="266" r:id="rId12"/>
    <p:sldId id="275" r:id="rId13"/>
    <p:sldId id="269" r:id="rId14"/>
    <p:sldId id="278" r:id="rId15"/>
    <p:sldId id="267" r:id="rId16"/>
    <p:sldId id="270" r:id="rId17"/>
    <p:sldId id="271" r:id="rId18"/>
    <p:sldId id="277" r:id="rId19"/>
    <p:sldId id="272" r:id="rId20"/>
    <p:sldId id="273" r:id="rId21"/>
    <p:sldId id="274" r:id="rId22"/>
    <p:sldId id="268" r:id="rId23"/>
    <p:sldId id="276"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73B"/>
    <a:srgbClr val="778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83D06-280A-1249-B315-B72D2C6C933E}" v="8" dt="2022-04-08T22:33:08.930"/>
    <p1510:client id="{B58BD4F7-B520-2741-AEBC-15ED062C2FFD}" v="10" dt="2022-04-09T10:58:21.51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94652"/>
  </p:normalViewPr>
  <p:slideViewPr>
    <p:cSldViewPr snapToGrid="0" snapToObjects="1">
      <p:cViewPr varScale="1">
        <p:scale>
          <a:sx n="87" d="100"/>
          <a:sy n="87" d="100"/>
        </p:scale>
        <p:origin x="48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D7942-90AB-064B-A5D9-13B68EB95B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8FBD2C2-2965-5F4E-9ECC-F510E6F691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17BBC9B-DF92-0043-801F-9C955264DB6C}"/>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5" name="Marcador de pie de página 4">
            <a:extLst>
              <a:ext uri="{FF2B5EF4-FFF2-40B4-BE49-F238E27FC236}">
                <a16:creationId xmlns:a16="http://schemas.microsoft.com/office/drawing/2014/main" id="{5C0273A0-0ADD-F242-AE35-A6AE46AB3E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71AB2E-408E-8E41-A8C5-ACE4345ABC26}"/>
              </a:ext>
            </a:extLst>
          </p:cNvPr>
          <p:cNvSpPr>
            <a:spLocks noGrp="1"/>
          </p:cNvSpPr>
          <p:nvPr>
            <p:ph type="sldNum" sz="quarter" idx="12"/>
          </p:nvPr>
        </p:nvSpPr>
        <p:spPr/>
        <p:txBody>
          <a:bodyPr/>
          <a:lstStyle/>
          <a:p>
            <a:fld id="{DF23B390-60A1-8E49-B765-59B6AECC873B}" type="slidenum">
              <a:rPr lang="es-ES" smtClean="0"/>
              <a:t>‹Nº›</a:t>
            </a:fld>
            <a:endParaRPr lang="es-ES"/>
          </a:p>
        </p:txBody>
      </p:sp>
    </p:spTree>
    <p:extLst>
      <p:ext uri="{BB962C8B-B14F-4D97-AF65-F5344CB8AC3E}">
        <p14:creationId xmlns:p14="http://schemas.microsoft.com/office/powerpoint/2010/main" val="40944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09AAEB-ADBE-7248-A8DA-6351DDA8A60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263B533-478A-F941-A7E2-22D5FCF24A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BCE191A-374C-DE4F-819A-4DAB60805FD8}"/>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5" name="Marcador de pie de página 4">
            <a:extLst>
              <a:ext uri="{FF2B5EF4-FFF2-40B4-BE49-F238E27FC236}">
                <a16:creationId xmlns:a16="http://schemas.microsoft.com/office/drawing/2014/main" id="{52AE98DD-A6FC-154C-B56C-8F239F5FB7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72F8F7-800F-BC4B-A721-C968A735DCA1}"/>
              </a:ext>
            </a:extLst>
          </p:cNvPr>
          <p:cNvSpPr>
            <a:spLocks noGrp="1"/>
          </p:cNvSpPr>
          <p:nvPr>
            <p:ph type="sldNum" sz="quarter" idx="12"/>
          </p:nvPr>
        </p:nvSpPr>
        <p:spPr/>
        <p:txBody>
          <a:bodyPr/>
          <a:lstStyle/>
          <a:p>
            <a:fld id="{DF23B390-60A1-8E49-B765-59B6AECC873B}" type="slidenum">
              <a:rPr lang="es-ES" smtClean="0"/>
              <a:t>‹Nº›</a:t>
            </a:fld>
            <a:endParaRPr lang="es-ES"/>
          </a:p>
        </p:txBody>
      </p:sp>
    </p:spTree>
    <p:extLst>
      <p:ext uri="{BB962C8B-B14F-4D97-AF65-F5344CB8AC3E}">
        <p14:creationId xmlns:p14="http://schemas.microsoft.com/office/powerpoint/2010/main" val="331102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958D59-358E-2244-AB05-84D99D69B453}"/>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0E78D3-F9ED-544A-9F66-E6341FB2441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A671D7-28C6-B64A-AD18-F2E6C16F8B0B}"/>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5" name="Marcador de pie de página 4">
            <a:extLst>
              <a:ext uri="{FF2B5EF4-FFF2-40B4-BE49-F238E27FC236}">
                <a16:creationId xmlns:a16="http://schemas.microsoft.com/office/drawing/2014/main" id="{6F0B95D1-9FF3-E54F-992B-8A39010573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D4EC52-730E-634B-B6C3-524373EEBBB9}"/>
              </a:ext>
            </a:extLst>
          </p:cNvPr>
          <p:cNvSpPr>
            <a:spLocks noGrp="1"/>
          </p:cNvSpPr>
          <p:nvPr>
            <p:ph type="sldNum" sz="quarter" idx="12"/>
          </p:nvPr>
        </p:nvSpPr>
        <p:spPr/>
        <p:txBody>
          <a:bodyPr/>
          <a:lstStyle/>
          <a:p>
            <a:fld id="{DF23B390-60A1-8E49-B765-59B6AECC873B}" type="slidenum">
              <a:rPr lang="es-ES" smtClean="0"/>
              <a:t>‹Nº›</a:t>
            </a:fld>
            <a:endParaRPr lang="es-ES"/>
          </a:p>
        </p:txBody>
      </p:sp>
    </p:spTree>
    <p:extLst>
      <p:ext uri="{BB962C8B-B14F-4D97-AF65-F5344CB8AC3E}">
        <p14:creationId xmlns:p14="http://schemas.microsoft.com/office/powerpoint/2010/main" val="159663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E1611-80BB-354F-899E-EDE428FAFC46}"/>
              </a:ext>
            </a:extLst>
          </p:cNvPr>
          <p:cNvSpPr>
            <a:spLocks noGrp="1"/>
          </p:cNvSpPr>
          <p:nvPr>
            <p:ph type="title"/>
          </p:nvPr>
        </p:nvSpPr>
        <p:spPr>
          <a:xfrm>
            <a:off x="838200" y="1014033"/>
            <a:ext cx="10515600" cy="1325563"/>
          </a:xfrm>
          <a:prstGeom prst="rect">
            <a:avLst/>
          </a:prstGeom>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C3E781BB-8FAA-F641-8D0D-0D869A8258EC}"/>
              </a:ext>
            </a:extLst>
          </p:cNvPr>
          <p:cNvSpPr>
            <a:spLocks noGrp="1"/>
          </p:cNvSpPr>
          <p:nvPr>
            <p:ph idx="1"/>
          </p:nvPr>
        </p:nvSpPr>
        <p:spPr>
          <a:xfrm>
            <a:off x="838200" y="2371691"/>
            <a:ext cx="10515600" cy="3656772"/>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F9A561E9-B3A4-9E48-B652-CD85238BA7AA}"/>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5" name="Marcador de pie de página 4">
            <a:extLst>
              <a:ext uri="{FF2B5EF4-FFF2-40B4-BE49-F238E27FC236}">
                <a16:creationId xmlns:a16="http://schemas.microsoft.com/office/drawing/2014/main" id="{BD211366-DCF5-5446-9C80-BDF9C090DF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3BB90F-BD90-C247-B451-2E45C185D84A}"/>
              </a:ext>
            </a:extLst>
          </p:cNvPr>
          <p:cNvSpPr>
            <a:spLocks noGrp="1"/>
          </p:cNvSpPr>
          <p:nvPr>
            <p:ph type="sldNum" sz="quarter" idx="12"/>
          </p:nvPr>
        </p:nvSpPr>
        <p:spPr/>
        <p:txBody>
          <a:bodyPr/>
          <a:lstStyle/>
          <a:p>
            <a:fld id="{DF23B390-60A1-8E49-B765-59B6AECC873B}" type="slidenum">
              <a:rPr lang="es-ES" smtClean="0"/>
              <a:t>‹Nº›</a:t>
            </a:fld>
            <a:endParaRPr lang="es-ES"/>
          </a:p>
        </p:txBody>
      </p:sp>
      <p:sp>
        <p:nvSpPr>
          <p:cNvPr id="7" name="Rectángulo 6">
            <a:extLst>
              <a:ext uri="{FF2B5EF4-FFF2-40B4-BE49-F238E27FC236}">
                <a16:creationId xmlns:a16="http://schemas.microsoft.com/office/drawing/2014/main" id="{C3F1D021-DE31-A048-8E89-2EC38B17C781}"/>
              </a:ext>
            </a:extLst>
          </p:cNvPr>
          <p:cNvSpPr/>
          <p:nvPr userDrawn="1"/>
        </p:nvSpPr>
        <p:spPr>
          <a:xfrm>
            <a:off x="-11576" y="6379500"/>
            <a:ext cx="12203575" cy="501649"/>
          </a:xfrm>
          <a:prstGeom prst="rect">
            <a:avLst/>
          </a:prstGeom>
          <a:solidFill>
            <a:srgbClr val="76773B"/>
          </a:solidFill>
          <a:ln>
            <a:solidFill>
              <a:srgbClr val="767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2398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90A04-2015-E844-9DE8-FC4B9FC02EF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06F052-FDB6-F04D-B3A6-F773D868D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396CED4-4017-5942-8740-F85C75C3D283}"/>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5" name="Marcador de pie de página 4">
            <a:extLst>
              <a:ext uri="{FF2B5EF4-FFF2-40B4-BE49-F238E27FC236}">
                <a16:creationId xmlns:a16="http://schemas.microsoft.com/office/drawing/2014/main" id="{B74404AB-381C-BD48-B4AF-03138B54DA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F9848-E18D-6E4C-BB1E-7F8951015775}"/>
              </a:ext>
            </a:extLst>
          </p:cNvPr>
          <p:cNvSpPr>
            <a:spLocks noGrp="1"/>
          </p:cNvSpPr>
          <p:nvPr>
            <p:ph type="sldNum" sz="quarter" idx="12"/>
          </p:nvPr>
        </p:nvSpPr>
        <p:spPr/>
        <p:txBody>
          <a:bodyPr/>
          <a:lstStyle/>
          <a:p>
            <a:fld id="{DF23B390-60A1-8E49-B765-59B6AECC873B}" type="slidenum">
              <a:rPr lang="es-ES" smtClean="0"/>
              <a:t>‹Nº›</a:t>
            </a:fld>
            <a:endParaRPr lang="es-ES"/>
          </a:p>
        </p:txBody>
      </p:sp>
    </p:spTree>
    <p:extLst>
      <p:ext uri="{BB962C8B-B14F-4D97-AF65-F5344CB8AC3E}">
        <p14:creationId xmlns:p14="http://schemas.microsoft.com/office/powerpoint/2010/main" val="256558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5808C-49AC-7F4C-9DE7-2A6B4A9D769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7D7139B-C9F0-064E-86C7-E228F35AFD7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4B2172-5493-DC46-9F69-00430235DF4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1410752-5984-CC49-8998-2C97D3EF741C}"/>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6" name="Marcador de pie de página 5">
            <a:extLst>
              <a:ext uri="{FF2B5EF4-FFF2-40B4-BE49-F238E27FC236}">
                <a16:creationId xmlns:a16="http://schemas.microsoft.com/office/drawing/2014/main" id="{0A00032A-D77D-1F47-8A14-4516FED567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8106534-B52A-DA49-8AAB-27C9A1689583}"/>
              </a:ext>
            </a:extLst>
          </p:cNvPr>
          <p:cNvSpPr>
            <a:spLocks noGrp="1"/>
          </p:cNvSpPr>
          <p:nvPr>
            <p:ph type="sldNum" sz="quarter" idx="12"/>
          </p:nvPr>
        </p:nvSpPr>
        <p:spPr/>
        <p:txBody>
          <a:bodyPr/>
          <a:lstStyle/>
          <a:p>
            <a:fld id="{DF23B390-60A1-8E49-B765-59B6AECC873B}" type="slidenum">
              <a:rPr lang="es-ES" smtClean="0"/>
              <a:t>‹Nº›</a:t>
            </a:fld>
            <a:endParaRPr lang="es-ES"/>
          </a:p>
        </p:txBody>
      </p:sp>
    </p:spTree>
    <p:extLst>
      <p:ext uri="{BB962C8B-B14F-4D97-AF65-F5344CB8AC3E}">
        <p14:creationId xmlns:p14="http://schemas.microsoft.com/office/powerpoint/2010/main" val="85842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D4B866-6004-5845-A9BE-0CF7161DE962}"/>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43C2E60-15DB-1B4C-8140-6974EDC79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D7F1583-1258-4042-B919-E0F7A98FFE7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FC85817-0BB8-0E4D-B163-698C67CC1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108EF1-0081-9347-9D08-32DB9D2E0D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3AA18C-E11A-4745-830D-76DAB6B86CEF}"/>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8" name="Marcador de pie de página 7">
            <a:extLst>
              <a:ext uri="{FF2B5EF4-FFF2-40B4-BE49-F238E27FC236}">
                <a16:creationId xmlns:a16="http://schemas.microsoft.com/office/drawing/2014/main" id="{DB1FE16D-33E9-2548-9E10-195AF59C1E1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9F4902-9663-CF41-B7E5-16AC5174DD43}"/>
              </a:ext>
            </a:extLst>
          </p:cNvPr>
          <p:cNvSpPr>
            <a:spLocks noGrp="1"/>
          </p:cNvSpPr>
          <p:nvPr>
            <p:ph type="sldNum" sz="quarter" idx="12"/>
          </p:nvPr>
        </p:nvSpPr>
        <p:spPr/>
        <p:txBody>
          <a:bodyPr/>
          <a:lstStyle/>
          <a:p>
            <a:fld id="{DF23B390-60A1-8E49-B765-59B6AECC873B}" type="slidenum">
              <a:rPr lang="es-ES" smtClean="0"/>
              <a:t>‹Nº›</a:t>
            </a:fld>
            <a:endParaRPr lang="es-ES"/>
          </a:p>
        </p:txBody>
      </p:sp>
    </p:spTree>
    <p:extLst>
      <p:ext uri="{BB962C8B-B14F-4D97-AF65-F5344CB8AC3E}">
        <p14:creationId xmlns:p14="http://schemas.microsoft.com/office/powerpoint/2010/main" val="112829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7FCA-1C41-4543-9FEA-02C37835FC48}"/>
              </a:ext>
            </a:extLst>
          </p:cNvPr>
          <p:cNvSpPr>
            <a:spLocks noGrp="1"/>
          </p:cNvSpPr>
          <p:nvPr>
            <p:ph type="title"/>
          </p:nvPr>
        </p:nvSpPr>
        <p:spPr>
          <a:xfrm>
            <a:off x="1196009" y="1852612"/>
            <a:ext cx="10515600" cy="1325563"/>
          </a:xfrm>
          <a:prstGeom prst="rect">
            <a:avLst/>
          </a:prstGeom>
        </p:spPr>
        <p:txBody>
          <a:body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id="{9E47E48B-913D-EF4A-ABBF-490F432807EF}"/>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4" name="Marcador de pie de página 3">
            <a:extLst>
              <a:ext uri="{FF2B5EF4-FFF2-40B4-BE49-F238E27FC236}">
                <a16:creationId xmlns:a16="http://schemas.microsoft.com/office/drawing/2014/main" id="{BA7C9C6F-D40E-7A46-A428-FFA295551AE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7F46BFF-48A7-194A-8070-9B4C9092ABB5}"/>
              </a:ext>
            </a:extLst>
          </p:cNvPr>
          <p:cNvSpPr>
            <a:spLocks noGrp="1"/>
          </p:cNvSpPr>
          <p:nvPr>
            <p:ph type="sldNum" sz="quarter" idx="12"/>
          </p:nvPr>
        </p:nvSpPr>
        <p:spPr/>
        <p:txBody>
          <a:bodyPr/>
          <a:lstStyle/>
          <a:p>
            <a:fld id="{DF23B390-60A1-8E49-B765-59B6AECC873B}" type="slidenum">
              <a:rPr lang="es-ES" smtClean="0"/>
              <a:t>‹Nº›</a:t>
            </a:fld>
            <a:endParaRPr lang="es-ES"/>
          </a:p>
        </p:txBody>
      </p:sp>
      <p:sp>
        <p:nvSpPr>
          <p:cNvPr id="12" name="Rectángulo 11">
            <a:extLst>
              <a:ext uri="{FF2B5EF4-FFF2-40B4-BE49-F238E27FC236}">
                <a16:creationId xmlns:a16="http://schemas.microsoft.com/office/drawing/2014/main" id="{469BA513-4063-EC47-BAD7-ED7F7F306E00}"/>
              </a:ext>
            </a:extLst>
          </p:cNvPr>
          <p:cNvSpPr/>
          <p:nvPr userDrawn="1"/>
        </p:nvSpPr>
        <p:spPr>
          <a:xfrm>
            <a:off x="0" y="39756"/>
            <a:ext cx="12168809" cy="113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9FED7631-1024-5446-B1CD-A69A1F1DDDE2}"/>
              </a:ext>
            </a:extLst>
          </p:cNvPr>
          <p:cNvSpPr/>
          <p:nvPr userDrawn="1"/>
        </p:nvSpPr>
        <p:spPr>
          <a:xfrm>
            <a:off x="7911548" y="0"/>
            <a:ext cx="4280452" cy="6858000"/>
          </a:xfrm>
          <a:prstGeom prst="rect">
            <a:avLst/>
          </a:prstGeom>
          <a:solidFill>
            <a:srgbClr val="76773B"/>
          </a:solidFill>
          <a:ln>
            <a:solidFill>
              <a:srgbClr val="767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C36195C9-284D-8846-A450-DD1DCB651890}"/>
              </a:ext>
            </a:extLst>
          </p:cNvPr>
          <p:cNvSpPr/>
          <p:nvPr userDrawn="1"/>
        </p:nvSpPr>
        <p:spPr>
          <a:xfrm>
            <a:off x="846481" y="0"/>
            <a:ext cx="154053" cy="6858000"/>
          </a:xfrm>
          <a:prstGeom prst="rect">
            <a:avLst/>
          </a:prstGeom>
          <a:solidFill>
            <a:srgbClr val="76773B"/>
          </a:solidFill>
          <a:ln>
            <a:solidFill>
              <a:srgbClr val="767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E8C52F67-A4AD-414A-AC8E-DA3B1BE0AE71}"/>
              </a:ext>
            </a:extLst>
          </p:cNvPr>
          <p:cNvSpPr/>
          <p:nvPr userDrawn="1"/>
        </p:nvSpPr>
        <p:spPr>
          <a:xfrm>
            <a:off x="1106555" y="1"/>
            <a:ext cx="168965" cy="6857998"/>
          </a:xfrm>
          <a:prstGeom prst="rect">
            <a:avLst/>
          </a:prstGeom>
          <a:solidFill>
            <a:srgbClr val="76773B"/>
          </a:solidFill>
          <a:ln>
            <a:solidFill>
              <a:srgbClr val="767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1788884-1612-1942-9341-F7E1D9235FCB}"/>
              </a:ext>
            </a:extLst>
          </p:cNvPr>
          <p:cNvSpPr/>
          <p:nvPr userDrawn="1"/>
        </p:nvSpPr>
        <p:spPr>
          <a:xfrm>
            <a:off x="6623" y="0"/>
            <a:ext cx="738808" cy="6858000"/>
          </a:xfrm>
          <a:prstGeom prst="rect">
            <a:avLst/>
          </a:prstGeom>
          <a:solidFill>
            <a:srgbClr val="76773B"/>
          </a:solidFill>
          <a:ln>
            <a:solidFill>
              <a:srgbClr val="767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3743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A35532-F65B-864E-B4CF-9BFD02D1EE0B}"/>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3" name="Marcador de pie de página 2">
            <a:extLst>
              <a:ext uri="{FF2B5EF4-FFF2-40B4-BE49-F238E27FC236}">
                <a16:creationId xmlns:a16="http://schemas.microsoft.com/office/drawing/2014/main" id="{955FADC7-3F99-474A-B838-5F2AE4081F3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B64BF89-57D0-6640-8833-5DFEF25BBB51}"/>
              </a:ext>
            </a:extLst>
          </p:cNvPr>
          <p:cNvSpPr>
            <a:spLocks noGrp="1"/>
          </p:cNvSpPr>
          <p:nvPr>
            <p:ph type="sldNum" sz="quarter" idx="12"/>
          </p:nvPr>
        </p:nvSpPr>
        <p:spPr/>
        <p:txBody>
          <a:bodyPr/>
          <a:lstStyle/>
          <a:p>
            <a:fld id="{DF23B390-60A1-8E49-B765-59B6AECC873B}" type="slidenum">
              <a:rPr lang="es-ES" smtClean="0"/>
              <a:t>‹Nº›</a:t>
            </a:fld>
            <a:endParaRPr lang="es-ES"/>
          </a:p>
        </p:txBody>
      </p:sp>
    </p:spTree>
    <p:extLst>
      <p:ext uri="{BB962C8B-B14F-4D97-AF65-F5344CB8AC3E}">
        <p14:creationId xmlns:p14="http://schemas.microsoft.com/office/powerpoint/2010/main" val="197122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FC079-436C-914B-9EAB-8E0C401F54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307F08-2344-814E-9E37-A1723A4658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5A2BA41-FC78-574A-BFF1-D2C659056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498CBD-7E08-3045-BCBC-54E5E83F2F3E}"/>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6" name="Marcador de pie de página 5">
            <a:extLst>
              <a:ext uri="{FF2B5EF4-FFF2-40B4-BE49-F238E27FC236}">
                <a16:creationId xmlns:a16="http://schemas.microsoft.com/office/drawing/2014/main" id="{2BB3B1C9-0CE6-F94F-8303-3556434D3B9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02E48C-6FCF-DC44-839C-7FDB587C88E2}"/>
              </a:ext>
            </a:extLst>
          </p:cNvPr>
          <p:cNvSpPr>
            <a:spLocks noGrp="1"/>
          </p:cNvSpPr>
          <p:nvPr>
            <p:ph type="sldNum" sz="quarter" idx="12"/>
          </p:nvPr>
        </p:nvSpPr>
        <p:spPr/>
        <p:txBody>
          <a:bodyPr/>
          <a:lstStyle/>
          <a:p>
            <a:fld id="{DF23B390-60A1-8E49-B765-59B6AECC873B}" type="slidenum">
              <a:rPr lang="es-ES" smtClean="0"/>
              <a:t>‹Nº›</a:t>
            </a:fld>
            <a:endParaRPr lang="es-ES"/>
          </a:p>
        </p:txBody>
      </p:sp>
    </p:spTree>
    <p:extLst>
      <p:ext uri="{BB962C8B-B14F-4D97-AF65-F5344CB8AC3E}">
        <p14:creationId xmlns:p14="http://schemas.microsoft.com/office/powerpoint/2010/main" val="30562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C2185-B9BD-D344-9902-6D8B62804A5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78FB55A-DF44-EA4A-B8AB-2D8674A8B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9FD1B-3082-FE4F-8BDF-32255E95F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8B8583-01E2-3340-9536-5E6B31A13D98}"/>
              </a:ext>
            </a:extLst>
          </p:cNvPr>
          <p:cNvSpPr>
            <a:spLocks noGrp="1"/>
          </p:cNvSpPr>
          <p:nvPr>
            <p:ph type="dt" sz="half" idx="10"/>
          </p:nvPr>
        </p:nvSpPr>
        <p:spPr/>
        <p:txBody>
          <a:bodyPr/>
          <a:lstStyle/>
          <a:p>
            <a:fld id="{6961E888-97B0-054C-9C69-F8DC7BB9A144}" type="datetimeFigureOut">
              <a:rPr lang="es-ES" smtClean="0"/>
              <a:t>23/10/2023</a:t>
            </a:fld>
            <a:endParaRPr lang="es-ES"/>
          </a:p>
        </p:txBody>
      </p:sp>
      <p:sp>
        <p:nvSpPr>
          <p:cNvPr id="6" name="Marcador de pie de página 5">
            <a:extLst>
              <a:ext uri="{FF2B5EF4-FFF2-40B4-BE49-F238E27FC236}">
                <a16:creationId xmlns:a16="http://schemas.microsoft.com/office/drawing/2014/main" id="{C7373F16-525D-1647-A44D-4B88AB4E3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4EF22CB-917A-7740-8D12-756363F2A752}"/>
              </a:ext>
            </a:extLst>
          </p:cNvPr>
          <p:cNvSpPr>
            <a:spLocks noGrp="1"/>
          </p:cNvSpPr>
          <p:nvPr>
            <p:ph type="sldNum" sz="quarter" idx="12"/>
          </p:nvPr>
        </p:nvSpPr>
        <p:spPr/>
        <p:txBody>
          <a:bodyPr/>
          <a:lstStyle/>
          <a:p>
            <a:fld id="{DF23B390-60A1-8E49-B765-59B6AECC873B}" type="slidenum">
              <a:rPr lang="es-ES" smtClean="0"/>
              <a:t>‹Nº›</a:t>
            </a:fld>
            <a:endParaRPr lang="es-ES"/>
          </a:p>
        </p:txBody>
      </p:sp>
    </p:spTree>
    <p:extLst>
      <p:ext uri="{BB962C8B-B14F-4D97-AF65-F5344CB8AC3E}">
        <p14:creationId xmlns:p14="http://schemas.microsoft.com/office/powerpoint/2010/main" val="44206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B39FDC5-D78E-1F4C-8C00-2A57CADEA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B8EAC0-C8FD-9946-B4C2-A064681DA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1E888-97B0-054C-9C69-F8DC7BB9A144}" type="datetimeFigureOut">
              <a:rPr lang="es-ES" smtClean="0"/>
              <a:t>23/10/2023</a:t>
            </a:fld>
            <a:endParaRPr lang="es-ES"/>
          </a:p>
        </p:txBody>
      </p:sp>
      <p:sp>
        <p:nvSpPr>
          <p:cNvPr id="5" name="Marcador de pie de página 4">
            <a:extLst>
              <a:ext uri="{FF2B5EF4-FFF2-40B4-BE49-F238E27FC236}">
                <a16:creationId xmlns:a16="http://schemas.microsoft.com/office/drawing/2014/main" id="{6B0FE3A9-0D80-414B-8789-3E621292F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E904C4B-8D52-5E47-8662-D34F2E684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3B390-60A1-8E49-B765-59B6AECC873B}" type="slidenum">
              <a:rPr lang="es-ES" smtClean="0"/>
              <a:t>‹Nº›</a:t>
            </a:fld>
            <a:endParaRPr lang="es-ES"/>
          </a:p>
        </p:txBody>
      </p:sp>
      <p:pic>
        <p:nvPicPr>
          <p:cNvPr id="13" name="Imagen 12" descr="escudo españa2">
            <a:extLst>
              <a:ext uri="{FF2B5EF4-FFF2-40B4-BE49-F238E27FC236}">
                <a16:creationId xmlns:a16="http://schemas.microsoft.com/office/drawing/2014/main" id="{4B1EC0B9-156D-7D4D-B994-25B5491808F1}"/>
              </a:ext>
            </a:extLst>
          </p:cNvPr>
          <p:cNvPicPr>
            <a:picLocks/>
          </p:cNvPicPr>
          <p:nvPr userDrawn="1"/>
        </p:nvPicPr>
        <p:blipFill>
          <a:blip r:embed="rId13">
            <a:lum bright="-10000" contrast="-10000"/>
            <a:extLst>
              <a:ext uri="{28A0092B-C50C-407E-A947-70E740481C1C}">
                <a14:useLocalDpi xmlns:a14="http://schemas.microsoft.com/office/drawing/2010/main" val="0"/>
              </a:ext>
            </a:extLst>
          </a:blip>
          <a:srcRect/>
          <a:stretch>
            <a:fillRect/>
          </a:stretch>
        </p:blipFill>
        <p:spPr bwMode="auto">
          <a:xfrm>
            <a:off x="251793" y="132260"/>
            <a:ext cx="672550" cy="676229"/>
          </a:xfrm>
          <a:prstGeom prst="rect">
            <a:avLst/>
          </a:prstGeom>
          <a:noFill/>
          <a:ln>
            <a:noFill/>
          </a:ln>
        </p:spPr>
      </p:pic>
      <p:sp>
        <p:nvSpPr>
          <p:cNvPr id="10" name="Rectángulo 9">
            <a:extLst>
              <a:ext uri="{FF2B5EF4-FFF2-40B4-BE49-F238E27FC236}">
                <a16:creationId xmlns:a16="http://schemas.microsoft.com/office/drawing/2014/main" id="{ADDE8D29-FC2C-D741-9979-6F23012BC105}"/>
              </a:ext>
            </a:extLst>
          </p:cNvPr>
          <p:cNvSpPr/>
          <p:nvPr userDrawn="1"/>
        </p:nvSpPr>
        <p:spPr>
          <a:xfrm>
            <a:off x="7832035" y="344293"/>
            <a:ext cx="4108172" cy="553998"/>
          </a:xfrm>
          <a:prstGeom prst="rect">
            <a:avLst/>
          </a:prstGeom>
        </p:spPr>
        <p:txBody>
          <a:bodyPr wrap="square">
            <a:spAutoFit/>
          </a:bodyPr>
          <a:lstStyle/>
          <a:p>
            <a:pPr marL="90170" algn="r">
              <a:spcAft>
                <a:spcPts val="0"/>
              </a:spcAft>
              <a:tabLst>
                <a:tab pos="648335" algn="l"/>
                <a:tab pos="5130800" algn="l"/>
              </a:tabLst>
            </a:pPr>
            <a:r>
              <a:rPr lang="es-ES_tradnl" sz="1000" dirty="0">
                <a:effectLst/>
                <a:latin typeface="Gill Sans MT" panose="020B0502020104020203" pitchFamily="34" charset="77"/>
                <a:ea typeface="Times New Roman" panose="02020603050405020304" pitchFamily="18" charset="0"/>
                <a:cs typeface="Times New Roman" panose="02020603050405020304" pitchFamily="18" charset="0"/>
              </a:rPr>
              <a:t>CONSEJERIA DE AGRICULTURA, PESCA Y ALIMENTACIÓN</a:t>
            </a:r>
            <a:endParaRPr lang="es-ES" sz="10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90170" algn="r">
              <a:spcAft>
                <a:spcPts val="0"/>
              </a:spcAft>
              <a:tabLst>
                <a:tab pos="648335" algn="l"/>
                <a:tab pos="5130800" algn="l"/>
              </a:tabLst>
            </a:pPr>
            <a:r>
              <a:rPr lang="es-ES_tradnl" sz="1000" dirty="0">
                <a:effectLst/>
                <a:latin typeface="Gill Sans MT" panose="020B0502020104020203" pitchFamily="34" charset="77"/>
                <a:ea typeface="Times New Roman" panose="02020603050405020304" pitchFamily="18" charset="0"/>
                <a:cs typeface="Times New Roman" panose="02020603050405020304" pitchFamily="18" charset="0"/>
              </a:rPr>
              <a:t>REPRESENTACIÓN PERMANENTE DE ESPAÑA ANTE LA FAO</a:t>
            </a:r>
            <a:endParaRPr lang="es-ES" sz="10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90170" algn="r">
              <a:spcAft>
                <a:spcPts val="0"/>
              </a:spcAft>
              <a:tabLst>
                <a:tab pos="648335" algn="l"/>
                <a:tab pos="5130800" algn="l"/>
              </a:tabLst>
            </a:pPr>
            <a:r>
              <a:rPr lang="es-ES_tradnl" sz="1000" b="1" dirty="0">
                <a:effectLst/>
                <a:latin typeface="Gill Sans MT" panose="020B0502020104020203" pitchFamily="34" charset="77"/>
                <a:ea typeface="Times New Roman" panose="02020603050405020304" pitchFamily="18" charset="0"/>
                <a:cs typeface="Times New Roman" panose="02020603050405020304" pitchFamily="18" charset="0"/>
              </a:rPr>
              <a:t>ROMA</a:t>
            </a:r>
            <a:endParaRPr lang="es-ES" sz="1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1" name="Rectángulo 10">
            <a:extLst>
              <a:ext uri="{FF2B5EF4-FFF2-40B4-BE49-F238E27FC236}">
                <a16:creationId xmlns:a16="http://schemas.microsoft.com/office/drawing/2014/main" id="{C0E096CF-719D-504C-BC86-39115B47F2DC}"/>
              </a:ext>
            </a:extLst>
          </p:cNvPr>
          <p:cNvSpPr/>
          <p:nvPr userDrawn="1"/>
        </p:nvSpPr>
        <p:spPr>
          <a:xfrm>
            <a:off x="924343" y="330877"/>
            <a:ext cx="4244008" cy="350160"/>
          </a:xfrm>
          <a:prstGeom prst="rect">
            <a:avLst/>
          </a:prstGeom>
        </p:spPr>
        <p:txBody>
          <a:bodyPr wrap="square">
            <a:spAutoFit/>
          </a:bodyPr>
          <a:lstStyle/>
          <a:p>
            <a:pPr marL="111125">
              <a:lnSpc>
                <a:spcPct val="115000"/>
              </a:lnSpc>
              <a:tabLst>
                <a:tab pos="2700020" algn="ctr"/>
                <a:tab pos="5400040" algn="r"/>
                <a:tab pos="2700020" algn="ctr"/>
              </a:tabLst>
            </a:pPr>
            <a:r>
              <a:rPr lang="es-ES_tradnl" sz="1100" dirty="0">
                <a:effectLst/>
                <a:latin typeface="Century Gothic" panose="020B0502020202020204" pitchFamily="34" charset="0"/>
                <a:ea typeface="Times New Roman" panose="02020603050405020304" pitchFamily="18" charset="0"/>
                <a:cs typeface="Times New Roman" panose="02020603050405020304" pitchFamily="18" charset="0"/>
              </a:rPr>
              <a:t>MINISTERIO DE</a:t>
            </a:r>
            <a:r>
              <a:rPr lang="es-ES" sz="16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s-ES_tradnl" sz="1100" dirty="0">
                <a:effectLst/>
                <a:latin typeface="Century Gothic" panose="020B0502020202020204" pitchFamily="34" charset="0"/>
                <a:ea typeface="Times New Roman" panose="02020603050405020304" pitchFamily="18" charset="0"/>
                <a:cs typeface="Times New Roman" panose="02020603050405020304" pitchFamily="18" charset="0"/>
              </a:rPr>
              <a:t>AGRICULTURA, PESCA YALIMENTACIÓN </a:t>
            </a:r>
            <a:endParaRPr lang="es-ES" sz="1100" dirty="0"/>
          </a:p>
        </p:txBody>
      </p:sp>
    </p:spTree>
    <p:extLst>
      <p:ext uri="{BB962C8B-B14F-4D97-AF65-F5344CB8AC3E}">
        <p14:creationId xmlns:p14="http://schemas.microsoft.com/office/powerpoint/2010/main" val="2018195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en/view-image.php?image=264672&amp;picture=italy-roma-trevi-fountain"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dondeviajar.republica.com/actualidad-del-viajero/el-coliseo-de-roma-tambien-se-inclina.html"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rgbClr val="717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664C62D-9A1F-634D-A94A-EE506E269282}"/>
              </a:ext>
            </a:extLst>
          </p:cNvPr>
          <p:cNvSpPr>
            <a:spLocks noGrp="1"/>
          </p:cNvSpPr>
          <p:nvPr>
            <p:ph type="ctrTitle"/>
          </p:nvPr>
        </p:nvSpPr>
        <p:spPr>
          <a:xfrm>
            <a:off x="1293026" y="287026"/>
            <a:ext cx="9605948" cy="2318665"/>
          </a:xfrm>
        </p:spPr>
        <p:txBody>
          <a:bodyPr>
            <a:normAutofit/>
          </a:bodyPr>
          <a:lstStyle/>
          <a:p>
            <a:r>
              <a:rPr lang="es-ES" sz="5400" dirty="0">
                <a:solidFill>
                  <a:srgbClr val="FFFFFF"/>
                </a:solidFill>
                <a:latin typeface="Copperplate" panose="02000504000000020004" pitchFamily="2" charset="77"/>
              </a:rPr>
              <a:t>Colaboración Voluntaria</a:t>
            </a:r>
          </a:p>
        </p:txBody>
      </p:sp>
      <p:sp>
        <p:nvSpPr>
          <p:cNvPr id="3" name="Subtítulo 2">
            <a:extLst>
              <a:ext uri="{FF2B5EF4-FFF2-40B4-BE49-F238E27FC236}">
                <a16:creationId xmlns:a16="http://schemas.microsoft.com/office/drawing/2014/main" id="{E842DBE7-EB45-F24E-9E2E-E83F906549CB}"/>
              </a:ext>
            </a:extLst>
          </p:cNvPr>
          <p:cNvSpPr>
            <a:spLocks noGrp="1"/>
          </p:cNvSpPr>
          <p:nvPr>
            <p:ph type="subTitle" idx="1"/>
          </p:nvPr>
        </p:nvSpPr>
        <p:spPr>
          <a:xfrm>
            <a:off x="1627240" y="2731817"/>
            <a:ext cx="8937522" cy="1510999"/>
          </a:xfrm>
        </p:spPr>
        <p:txBody>
          <a:bodyPr>
            <a:normAutofit fontScale="92500" lnSpcReduction="10000"/>
          </a:bodyPr>
          <a:lstStyle/>
          <a:p>
            <a:r>
              <a:rPr lang="es-ES" dirty="0">
                <a:solidFill>
                  <a:srgbClr val="FFFFFF"/>
                </a:solidFill>
                <a:latin typeface="Californian FB" panose="0207040306080B030204" pitchFamily="18" charset="77"/>
              </a:rPr>
              <a:t>Consejería de Agricultura, Pesca y Alimentación y Representación Permanente ante la FAO</a:t>
            </a:r>
          </a:p>
          <a:p>
            <a:r>
              <a:rPr lang="es-ES" dirty="0">
                <a:solidFill>
                  <a:srgbClr val="FFFFFF"/>
                </a:solidFill>
                <a:latin typeface="Californian FB" panose="0207040306080B030204" pitchFamily="18" charset="77"/>
              </a:rPr>
              <a:t>Embajada de España en Roma</a:t>
            </a:r>
          </a:p>
          <a:p>
            <a:r>
              <a:rPr lang="es-ES" dirty="0">
                <a:solidFill>
                  <a:srgbClr val="FFFFFF"/>
                </a:solidFill>
                <a:latin typeface="Californian FB" panose="0207040306080B030204" pitchFamily="18" charset="77"/>
              </a:rPr>
              <a:t>Ministerio de Agricultura, Pesca y Alimentación</a:t>
            </a:r>
          </a:p>
        </p:txBody>
      </p:sp>
      <p:pic>
        <p:nvPicPr>
          <p:cNvPr id="1026" name="Picture 2">
            <a:extLst>
              <a:ext uri="{FF2B5EF4-FFF2-40B4-BE49-F238E27FC236}">
                <a16:creationId xmlns:a16="http://schemas.microsoft.com/office/drawing/2014/main" id="{0E873F19-5E72-5941-B98C-06CAD57EA5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8984" y="4668985"/>
            <a:ext cx="6554032" cy="174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B6C132-565A-4B42-A70F-1489BDB94BD9}"/>
              </a:ext>
            </a:extLst>
          </p:cNvPr>
          <p:cNvSpPr>
            <a:spLocks noGrp="1"/>
          </p:cNvSpPr>
          <p:nvPr>
            <p:ph type="title"/>
          </p:nvPr>
        </p:nvSpPr>
        <p:spPr/>
        <p:txBody>
          <a:bodyPr/>
          <a:lstStyle/>
          <a:p>
            <a:r>
              <a:rPr lang="es-ES" sz="3600" dirty="0">
                <a:latin typeface="Californian FB" panose="0207040306080B030204" pitchFamily="18" charset="77"/>
              </a:rPr>
              <a:t>¿Qué requisitos hay que cumplir?</a:t>
            </a:r>
          </a:p>
        </p:txBody>
      </p:sp>
      <p:sp>
        <p:nvSpPr>
          <p:cNvPr id="3" name="Marcador de contenido 2">
            <a:extLst>
              <a:ext uri="{FF2B5EF4-FFF2-40B4-BE49-F238E27FC236}">
                <a16:creationId xmlns:a16="http://schemas.microsoft.com/office/drawing/2014/main" id="{5BF02923-4B9E-204E-BDE7-B1E31A8DC7E3}"/>
              </a:ext>
            </a:extLst>
          </p:cNvPr>
          <p:cNvSpPr>
            <a:spLocks noGrp="1"/>
          </p:cNvSpPr>
          <p:nvPr>
            <p:ph idx="1"/>
          </p:nvPr>
        </p:nvSpPr>
        <p:spPr>
          <a:xfrm>
            <a:off x="838200" y="1657351"/>
            <a:ext cx="10515600" cy="4400929"/>
          </a:xfrm>
        </p:spPr>
        <p:txBody>
          <a:bodyPr>
            <a:normAutofit lnSpcReduction="10000"/>
          </a:bodyPr>
          <a:lstStyle/>
          <a:p>
            <a:r>
              <a:rPr lang="es-ES" sz="2400" dirty="0"/>
              <a:t>Se debe dominar al menos un idioma oficial, ya sea: ingles, árabe, chino, francés, ruso y español, y en lo posible un segundo. Sobretodo ingles o italiano.</a:t>
            </a:r>
          </a:p>
          <a:p>
            <a:endParaRPr lang="es-ES" sz="2400" dirty="0"/>
          </a:p>
          <a:p>
            <a:r>
              <a:rPr lang="es-ES" sz="2400" dirty="0"/>
              <a:t>El estudiante debe estar familiarizado con la organización de la FAO</a:t>
            </a:r>
          </a:p>
          <a:p>
            <a:endParaRPr lang="es-ES" sz="2400" dirty="0"/>
          </a:p>
          <a:p>
            <a:r>
              <a:rPr lang="es-ES" sz="2400" dirty="0"/>
              <a:t>Se debe estar cursando una licenciatura o master</a:t>
            </a:r>
          </a:p>
          <a:p>
            <a:endParaRPr lang="es-ES" sz="2400" dirty="0"/>
          </a:p>
          <a:p>
            <a:r>
              <a:rPr lang="es-ES" sz="2400" dirty="0"/>
              <a:t>Se debe dominar el uso de programas de Office Windows</a:t>
            </a:r>
          </a:p>
          <a:p>
            <a:endParaRPr lang="es-ES" sz="2400" dirty="0"/>
          </a:p>
          <a:p>
            <a:r>
              <a:rPr lang="es-ES" sz="2400" dirty="0"/>
              <a:t>Disponibilidad para trabajar de 20-25 horas semanales, repartidas entre 3 personas.</a:t>
            </a:r>
          </a:p>
        </p:txBody>
      </p:sp>
    </p:spTree>
    <p:extLst>
      <p:ext uri="{BB962C8B-B14F-4D97-AF65-F5344CB8AC3E}">
        <p14:creationId xmlns:p14="http://schemas.microsoft.com/office/powerpoint/2010/main" val="198628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F4EF6-2151-F844-B445-C6F77EC0AAB1}"/>
              </a:ext>
            </a:extLst>
          </p:cNvPr>
          <p:cNvSpPr>
            <a:spLocks noGrp="1"/>
          </p:cNvSpPr>
          <p:nvPr>
            <p:ph type="title"/>
          </p:nvPr>
        </p:nvSpPr>
        <p:spPr>
          <a:xfrm>
            <a:off x="838200" y="829537"/>
            <a:ext cx="10515600" cy="1325563"/>
          </a:xfrm>
        </p:spPr>
        <p:txBody>
          <a:bodyPr/>
          <a:lstStyle/>
          <a:p>
            <a:r>
              <a:rPr lang="es-ES" sz="3600" dirty="0">
                <a:latin typeface="Californian FB" panose="0207040306080B030204" pitchFamily="18" charset="77"/>
              </a:rPr>
              <a:t>¿Cómo es el proceso de selección?</a:t>
            </a:r>
          </a:p>
        </p:txBody>
      </p:sp>
      <p:sp>
        <p:nvSpPr>
          <p:cNvPr id="3" name="Marcador de contenido 2">
            <a:extLst>
              <a:ext uri="{FF2B5EF4-FFF2-40B4-BE49-F238E27FC236}">
                <a16:creationId xmlns:a16="http://schemas.microsoft.com/office/drawing/2014/main" id="{8561F8D5-1DE6-F84F-9F1D-7B6223D3B51D}"/>
              </a:ext>
            </a:extLst>
          </p:cNvPr>
          <p:cNvSpPr>
            <a:spLocks noGrp="1"/>
          </p:cNvSpPr>
          <p:nvPr>
            <p:ph idx="1"/>
          </p:nvPr>
        </p:nvSpPr>
        <p:spPr>
          <a:xfrm>
            <a:off x="838200" y="1492318"/>
            <a:ext cx="10515600" cy="4356825"/>
          </a:xfrm>
        </p:spPr>
        <p:txBody>
          <a:bodyPr>
            <a:normAutofit fontScale="92500" lnSpcReduction="20000"/>
          </a:bodyPr>
          <a:lstStyle/>
          <a:p>
            <a:r>
              <a:rPr lang="es-ES" dirty="0"/>
              <a:t>Se deberá solicitar la plaza en el periodo establecido, que será comunicado por la universidades a los estudiantes.</a:t>
            </a:r>
          </a:p>
          <a:p>
            <a:r>
              <a:rPr lang="es-ES" dirty="0"/>
              <a:t>El proceso comenzará cuando el grupo anterior este por terminar la colaboración, para que cuando estos terminen, ya esté incorporado el nuevo grupo.</a:t>
            </a:r>
          </a:p>
          <a:p>
            <a:r>
              <a:rPr lang="es-ES" dirty="0"/>
              <a:t>Se debe solicitar la plaza a la universidad como primer filtro, los elegidos serán enviados como posibles candidatos a la Consejería.</a:t>
            </a:r>
          </a:p>
          <a:p>
            <a:r>
              <a:rPr lang="es-ES" dirty="0"/>
              <a:t>Los consejeros elegirán a sus candidatos favoritos y harán una entrevista 1 a 1 con los candidatos seleccionados</a:t>
            </a:r>
          </a:p>
          <a:p>
            <a:r>
              <a:rPr lang="es-ES" dirty="0"/>
              <a:t>Al termino de una semana, la Consejería comunicará a los tres seleccionados el proceso de incorporación.</a:t>
            </a:r>
          </a:p>
          <a:p>
            <a:r>
              <a:rPr lang="es-ES" dirty="0"/>
              <a:t>La selección se realiza buscando alumnos de todas las universidades de España. </a:t>
            </a:r>
          </a:p>
          <a:p>
            <a:pPr marL="0" indent="0">
              <a:buNone/>
            </a:pPr>
            <a:endParaRPr lang="es-ES" dirty="0"/>
          </a:p>
        </p:txBody>
      </p:sp>
    </p:spTree>
    <p:extLst>
      <p:ext uri="{BB962C8B-B14F-4D97-AF65-F5344CB8AC3E}">
        <p14:creationId xmlns:p14="http://schemas.microsoft.com/office/powerpoint/2010/main" val="423128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023E7-3D84-DD40-A169-332935945AC9}"/>
              </a:ext>
            </a:extLst>
          </p:cNvPr>
          <p:cNvSpPr>
            <a:spLocks noGrp="1"/>
          </p:cNvSpPr>
          <p:nvPr>
            <p:ph type="title"/>
          </p:nvPr>
        </p:nvSpPr>
        <p:spPr/>
        <p:txBody>
          <a:bodyPr/>
          <a:lstStyle/>
          <a:p>
            <a:r>
              <a:rPr lang="es-ES" dirty="0">
                <a:latin typeface="Californian FB" panose="0207040306080B030204" pitchFamily="18" charset="77"/>
              </a:rPr>
              <a:t>¿Qué importancia tiene la colaboración?</a:t>
            </a:r>
            <a:endParaRPr lang="es-ES" dirty="0"/>
          </a:p>
        </p:txBody>
      </p:sp>
      <p:sp>
        <p:nvSpPr>
          <p:cNvPr id="3" name="Marcador de contenido 2">
            <a:extLst>
              <a:ext uri="{FF2B5EF4-FFF2-40B4-BE49-F238E27FC236}">
                <a16:creationId xmlns:a16="http://schemas.microsoft.com/office/drawing/2014/main" id="{A811B40B-E2F7-6749-80C9-D77798793D97}"/>
              </a:ext>
            </a:extLst>
          </p:cNvPr>
          <p:cNvSpPr>
            <a:spLocks noGrp="1"/>
          </p:cNvSpPr>
          <p:nvPr>
            <p:ph idx="1"/>
          </p:nvPr>
        </p:nvSpPr>
        <p:spPr/>
        <p:txBody>
          <a:bodyPr/>
          <a:lstStyle/>
          <a:p>
            <a:r>
              <a:rPr lang="es-ES" dirty="0"/>
              <a:t>La colaboración es fundamental para la obtención de la información primaria para España de las noticias y reuniones a los que asistan y hagan los colaboradores. </a:t>
            </a:r>
          </a:p>
          <a:p>
            <a:r>
              <a:rPr lang="es-ES" dirty="0"/>
              <a:t>Esta información, plasmada en los diversos informes, servirá como fuente para la toma de decisiones y creación de políticas por parte del ministerio y por ende del gobierno.</a:t>
            </a:r>
          </a:p>
          <a:p>
            <a:r>
              <a:rPr lang="es-ES" dirty="0"/>
              <a:t>Por ello, el trabajo del estudiantes es importante durante la duración de la colaboración.</a:t>
            </a:r>
          </a:p>
        </p:txBody>
      </p:sp>
    </p:spTree>
    <p:extLst>
      <p:ext uri="{BB962C8B-B14F-4D97-AF65-F5344CB8AC3E}">
        <p14:creationId xmlns:p14="http://schemas.microsoft.com/office/powerpoint/2010/main" val="271921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684B8-C601-A649-9764-6615A00AAF93}"/>
              </a:ext>
            </a:extLst>
          </p:cNvPr>
          <p:cNvSpPr>
            <a:spLocks noGrp="1"/>
          </p:cNvSpPr>
          <p:nvPr>
            <p:ph type="title"/>
          </p:nvPr>
        </p:nvSpPr>
        <p:spPr/>
        <p:txBody>
          <a:bodyPr/>
          <a:lstStyle/>
          <a:p>
            <a:r>
              <a:rPr lang="es-ES" dirty="0">
                <a:latin typeface="Californian FB" panose="0207040306080B030204" pitchFamily="18" charset="77"/>
              </a:rPr>
              <a:t>¿Qué Beneficios tiene?</a:t>
            </a:r>
          </a:p>
        </p:txBody>
      </p:sp>
      <p:sp>
        <p:nvSpPr>
          <p:cNvPr id="3" name="Marcador de contenido 2">
            <a:extLst>
              <a:ext uri="{FF2B5EF4-FFF2-40B4-BE49-F238E27FC236}">
                <a16:creationId xmlns:a16="http://schemas.microsoft.com/office/drawing/2014/main" id="{81E27F9A-B80C-464D-B2C9-3EC9BB0F8411}"/>
              </a:ext>
            </a:extLst>
          </p:cNvPr>
          <p:cNvSpPr>
            <a:spLocks noGrp="1"/>
          </p:cNvSpPr>
          <p:nvPr>
            <p:ph idx="1"/>
          </p:nvPr>
        </p:nvSpPr>
        <p:spPr/>
        <p:txBody>
          <a:bodyPr/>
          <a:lstStyle/>
          <a:p>
            <a:r>
              <a:rPr lang="es-ES" dirty="0"/>
              <a:t>Curricularmente para el estudiante supone una gran oportunidad de entrar en contacto con las institución española y a prender de los protocolos y los procesos institucionales.</a:t>
            </a:r>
          </a:p>
          <a:p>
            <a:r>
              <a:rPr lang="es-ES" dirty="0"/>
              <a:t>Las prácticas son extremadamente flexibles para compaginar con las diferentes actividades, ya sea estudios o trabajo de otra índole.</a:t>
            </a:r>
          </a:p>
          <a:p>
            <a:r>
              <a:rPr lang="es-ES" dirty="0"/>
              <a:t>Es un proceso de selección a nivel nacional en el que participan muchas universidades. Por lo que es un orgullo ser elegido en una entidad que representa a España en el exterior</a:t>
            </a:r>
          </a:p>
          <a:p>
            <a:endParaRPr lang="es-ES" dirty="0"/>
          </a:p>
        </p:txBody>
      </p:sp>
    </p:spTree>
    <p:extLst>
      <p:ext uri="{BB962C8B-B14F-4D97-AF65-F5344CB8AC3E}">
        <p14:creationId xmlns:p14="http://schemas.microsoft.com/office/powerpoint/2010/main" val="105758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9BAE-A0D2-1340-8B02-20070F38A483}"/>
              </a:ext>
            </a:extLst>
          </p:cNvPr>
          <p:cNvSpPr>
            <a:spLocks noGrp="1"/>
          </p:cNvSpPr>
          <p:nvPr>
            <p:ph type="title"/>
          </p:nvPr>
        </p:nvSpPr>
        <p:spPr/>
        <p:txBody>
          <a:bodyPr/>
          <a:lstStyle/>
          <a:p>
            <a:r>
              <a:rPr lang="es-ES" dirty="0">
                <a:latin typeface="Californian FB" panose="0207040306080B030204" pitchFamily="18" charset="77"/>
              </a:rPr>
              <a:t>¿Qué se espera del estudiante?</a:t>
            </a:r>
          </a:p>
        </p:txBody>
      </p:sp>
      <p:sp>
        <p:nvSpPr>
          <p:cNvPr id="3" name="Marcador de contenido 2">
            <a:extLst>
              <a:ext uri="{FF2B5EF4-FFF2-40B4-BE49-F238E27FC236}">
                <a16:creationId xmlns:a16="http://schemas.microsoft.com/office/drawing/2014/main" id="{6DD8EF9F-473B-8D45-809B-16656E3A19FF}"/>
              </a:ext>
            </a:extLst>
          </p:cNvPr>
          <p:cNvSpPr>
            <a:spLocks noGrp="1"/>
          </p:cNvSpPr>
          <p:nvPr>
            <p:ph idx="1"/>
          </p:nvPr>
        </p:nvSpPr>
        <p:spPr>
          <a:xfrm>
            <a:off x="838200" y="2187195"/>
            <a:ext cx="10515600" cy="3656772"/>
          </a:xfrm>
        </p:spPr>
        <p:txBody>
          <a:bodyPr/>
          <a:lstStyle/>
          <a:p>
            <a:r>
              <a:rPr lang="es-ES" dirty="0"/>
              <a:t>Al comenzar la colaboración se espera compromiso, profesionalidad y criterio.</a:t>
            </a:r>
          </a:p>
          <a:p>
            <a:r>
              <a:rPr lang="es-ES" dirty="0"/>
              <a:t>Se espera que el estudiantes se autónomo responsable con las reuniones e informes. </a:t>
            </a:r>
          </a:p>
          <a:p>
            <a:r>
              <a:rPr lang="es-ES" dirty="0"/>
              <a:t>Se espera que sea capaz de trabajar en equipo y que se organice con el mismo para los trabajos para la consejería.</a:t>
            </a:r>
          </a:p>
        </p:txBody>
      </p:sp>
    </p:spTree>
    <p:extLst>
      <p:ext uri="{BB962C8B-B14F-4D97-AF65-F5344CB8AC3E}">
        <p14:creationId xmlns:p14="http://schemas.microsoft.com/office/powerpoint/2010/main" val="375123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3E0C8-AF6C-4441-B5A7-8A0FBE40065E}"/>
              </a:ext>
            </a:extLst>
          </p:cNvPr>
          <p:cNvSpPr>
            <a:spLocks noGrp="1"/>
          </p:cNvSpPr>
          <p:nvPr>
            <p:ph type="title"/>
          </p:nvPr>
        </p:nvSpPr>
        <p:spPr>
          <a:xfrm>
            <a:off x="616689" y="1158203"/>
            <a:ext cx="10515600" cy="889195"/>
          </a:xfrm>
        </p:spPr>
        <p:txBody>
          <a:bodyPr/>
          <a:lstStyle/>
          <a:p>
            <a:r>
              <a:rPr lang="es-ES" sz="3600" dirty="0">
                <a:latin typeface="Californian FB" panose="0207040306080B030204" pitchFamily="18" charset="77"/>
              </a:rPr>
              <a:t>¿Dónde es la colaboración?</a:t>
            </a:r>
          </a:p>
        </p:txBody>
      </p:sp>
      <p:sp>
        <p:nvSpPr>
          <p:cNvPr id="3" name="Marcador de contenido 2">
            <a:extLst>
              <a:ext uri="{FF2B5EF4-FFF2-40B4-BE49-F238E27FC236}">
                <a16:creationId xmlns:a16="http://schemas.microsoft.com/office/drawing/2014/main" id="{B5E51AC6-AF38-5A4C-ABAC-592FE616CA95}"/>
              </a:ext>
            </a:extLst>
          </p:cNvPr>
          <p:cNvSpPr>
            <a:spLocks noGrp="1"/>
          </p:cNvSpPr>
          <p:nvPr>
            <p:ph idx="1"/>
          </p:nvPr>
        </p:nvSpPr>
        <p:spPr>
          <a:xfrm>
            <a:off x="616689" y="2127142"/>
            <a:ext cx="5371214" cy="3656772"/>
          </a:xfrm>
        </p:spPr>
        <p:txBody>
          <a:bodyPr>
            <a:normAutofit fontScale="85000" lnSpcReduction="20000"/>
          </a:bodyPr>
          <a:lstStyle/>
          <a:p>
            <a:r>
              <a:rPr lang="es-ES" dirty="0"/>
              <a:t>La sede de la Consejería, se encuentra en Roma, Italia. </a:t>
            </a:r>
          </a:p>
          <a:p>
            <a:endParaRPr lang="es-ES" dirty="0"/>
          </a:p>
          <a:p>
            <a:r>
              <a:rPr lang="es-ES" dirty="0"/>
              <a:t>La colaboración se realizara de forma telemática si el estudiante así lo desea</a:t>
            </a:r>
          </a:p>
          <a:p>
            <a:endParaRPr lang="es-ES" dirty="0"/>
          </a:p>
          <a:p>
            <a:r>
              <a:rPr lang="es-ES" dirty="0"/>
              <a:t>Existe la posibilidad de trabajar desde Roma presencialmente, ya que en la Consejería hay un despacho habilitado, así sea por un periodo corto. A decisión del estudiante</a:t>
            </a:r>
          </a:p>
        </p:txBody>
      </p:sp>
      <p:pic>
        <p:nvPicPr>
          <p:cNvPr id="4" name="Imagen 3" descr="Edificio de piedra&#10;&#10;Descripción generada automáticamente con confianza media">
            <a:extLst>
              <a:ext uri="{FF2B5EF4-FFF2-40B4-BE49-F238E27FC236}">
                <a16:creationId xmlns:a16="http://schemas.microsoft.com/office/drawing/2014/main" id="{4020FC17-07AB-6E46-92C0-6F303797F34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5198" r="-2" b="11383"/>
          <a:stretch/>
        </p:blipFill>
        <p:spPr>
          <a:xfrm>
            <a:off x="7459455" y="999455"/>
            <a:ext cx="4741805" cy="2255374"/>
          </a:xfrm>
          <a:prstGeom prst="rect">
            <a:avLst/>
          </a:prstGeom>
        </p:spPr>
      </p:pic>
      <p:pic>
        <p:nvPicPr>
          <p:cNvPr id="5" name="Imagen 4" descr="Un castillo en un campo&#10;&#10;Descripción generada automáticamente con confianza media">
            <a:extLst>
              <a:ext uri="{FF2B5EF4-FFF2-40B4-BE49-F238E27FC236}">
                <a16:creationId xmlns:a16="http://schemas.microsoft.com/office/drawing/2014/main" id="{1295FB9C-5B21-5D4E-A4BF-BEE16300990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459455" y="3254829"/>
            <a:ext cx="4732545" cy="3147327"/>
          </a:xfrm>
          <a:prstGeom prst="rect">
            <a:avLst/>
          </a:prstGeom>
        </p:spPr>
      </p:pic>
      <p:sp>
        <p:nvSpPr>
          <p:cNvPr id="6" name="CuadroTexto 5">
            <a:extLst>
              <a:ext uri="{FF2B5EF4-FFF2-40B4-BE49-F238E27FC236}">
                <a16:creationId xmlns:a16="http://schemas.microsoft.com/office/drawing/2014/main" id="{281F0B81-002D-CB4C-9315-591E729C4F97}"/>
              </a:ext>
            </a:extLst>
          </p:cNvPr>
          <p:cNvSpPr txBox="1"/>
          <p:nvPr/>
        </p:nvSpPr>
        <p:spPr>
          <a:xfrm>
            <a:off x="7804297" y="7100632"/>
            <a:ext cx="4396963" cy="230832"/>
          </a:xfrm>
          <a:prstGeom prst="rect">
            <a:avLst/>
          </a:prstGeom>
          <a:noFill/>
        </p:spPr>
        <p:txBody>
          <a:bodyPr wrap="square" rtlCol="0">
            <a:spAutoFit/>
          </a:bodyPr>
          <a:lstStyle/>
          <a:p>
            <a:r>
              <a:rPr lang="es-ES" sz="900">
                <a:hlinkClick r:id="rId5" tooltip="https://dondeviajar.republica.com/actualidad-del-viajero/el-coliseo-de-roma-tambien-se-inclina.html"/>
              </a:rPr>
              <a:t>Esta foto</a:t>
            </a:r>
            <a:r>
              <a:rPr lang="es-ES" sz="900"/>
              <a:t> de Autor desconocido está bajo licencia </a:t>
            </a:r>
            <a:r>
              <a:rPr lang="es-ES" sz="900">
                <a:hlinkClick r:id="rId6" tooltip="https://creativecommons.org/licenses/by-nc-sa/3.0/"/>
              </a:rPr>
              <a:t>CC BY-SA-NC</a:t>
            </a:r>
            <a:endParaRPr lang="es-ES" sz="900"/>
          </a:p>
        </p:txBody>
      </p:sp>
    </p:spTree>
    <p:extLst>
      <p:ext uri="{BB962C8B-B14F-4D97-AF65-F5344CB8AC3E}">
        <p14:creationId xmlns:p14="http://schemas.microsoft.com/office/powerpoint/2010/main" val="211603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37FE9-B2A2-E446-ACEB-B65A9AE11CC7}"/>
              </a:ext>
            </a:extLst>
          </p:cNvPr>
          <p:cNvSpPr>
            <a:spLocks noGrp="1"/>
          </p:cNvSpPr>
          <p:nvPr>
            <p:ph type="title"/>
          </p:nvPr>
        </p:nvSpPr>
        <p:spPr/>
        <p:txBody>
          <a:bodyPr/>
          <a:lstStyle/>
          <a:p>
            <a:r>
              <a:rPr lang="es-ES" dirty="0">
                <a:latin typeface="Californian FB" panose="0207040306080B030204" pitchFamily="18" charset="77"/>
              </a:rPr>
              <a:t>¿Qué se hace y cuales son las </a:t>
            </a:r>
            <a:r>
              <a:rPr lang="es-ES" dirty="0" err="1">
                <a:latin typeface="Californian FB" panose="0207040306080B030204" pitchFamily="18" charset="77"/>
              </a:rPr>
              <a:t>funciónes</a:t>
            </a:r>
            <a:r>
              <a:rPr lang="es-ES" dirty="0">
                <a:latin typeface="Californian FB" panose="0207040306080B030204" pitchFamily="18" charset="77"/>
              </a:rPr>
              <a:t> en la colaboración?</a:t>
            </a:r>
            <a:br>
              <a:rPr lang="es-ES" dirty="0">
                <a:latin typeface="Californian FB" panose="0207040306080B030204" pitchFamily="18" charset="77"/>
              </a:rPr>
            </a:br>
            <a:endParaRPr lang="es-ES" dirty="0"/>
          </a:p>
        </p:txBody>
      </p:sp>
      <p:sp>
        <p:nvSpPr>
          <p:cNvPr id="3" name="Marcador de contenido 2">
            <a:extLst>
              <a:ext uri="{FF2B5EF4-FFF2-40B4-BE49-F238E27FC236}">
                <a16:creationId xmlns:a16="http://schemas.microsoft.com/office/drawing/2014/main" id="{3F56967D-B679-374E-9681-E27E5EC47BD8}"/>
              </a:ext>
            </a:extLst>
          </p:cNvPr>
          <p:cNvSpPr>
            <a:spLocks noGrp="1"/>
          </p:cNvSpPr>
          <p:nvPr>
            <p:ph idx="1"/>
          </p:nvPr>
        </p:nvSpPr>
        <p:spPr/>
        <p:txBody>
          <a:bodyPr/>
          <a:lstStyle/>
          <a:p>
            <a:r>
              <a:rPr lang="es-ES" dirty="0"/>
              <a:t>El estudiante deberá:</a:t>
            </a:r>
          </a:p>
          <a:p>
            <a:pPr lvl="1"/>
            <a:r>
              <a:rPr lang="es-ES" dirty="0"/>
              <a:t>Asistir a las reuniones enviadas por la consejería y hacer un informe al respecto de la reunión.</a:t>
            </a:r>
          </a:p>
          <a:p>
            <a:pPr lvl="1"/>
            <a:r>
              <a:rPr lang="es-ES" dirty="0"/>
              <a:t>Buscar noticias y redactar los Boletines Nacionales del Exterior, tanto como los de Italia, como los de FAO</a:t>
            </a:r>
          </a:p>
          <a:p>
            <a:pPr lvl="1"/>
            <a:r>
              <a:rPr lang="es-ES" dirty="0"/>
              <a:t>Hacer un trabajo final de colaboración que sea de relevancia del sector agroalimentario.</a:t>
            </a:r>
          </a:p>
          <a:p>
            <a:pPr lvl="1"/>
            <a:r>
              <a:rPr lang="es-ES" dirty="0"/>
              <a:t>Hacer trabajos bibliográficos e informes solicitados por la Consejería</a:t>
            </a:r>
          </a:p>
        </p:txBody>
      </p:sp>
    </p:spTree>
    <p:extLst>
      <p:ext uri="{BB962C8B-B14F-4D97-AF65-F5344CB8AC3E}">
        <p14:creationId xmlns:p14="http://schemas.microsoft.com/office/powerpoint/2010/main" val="421651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334237-72C7-DD45-99E7-6A229948DA83}"/>
              </a:ext>
            </a:extLst>
          </p:cNvPr>
          <p:cNvSpPr>
            <a:spLocks noGrp="1"/>
          </p:cNvSpPr>
          <p:nvPr>
            <p:ph type="title"/>
          </p:nvPr>
        </p:nvSpPr>
        <p:spPr>
          <a:xfrm>
            <a:off x="838200" y="1046128"/>
            <a:ext cx="10515600" cy="1325563"/>
          </a:xfrm>
        </p:spPr>
        <p:txBody>
          <a:bodyPr/>
          <a:lstStyle/>
          <a:p>
            <a:r>
              <a:rPr lang="es-ES" dirty="0">
                <a:latin typeface="Californian FB" panose="0207040306080B030204" pitchFamily="18" charset="77"/>
              </a:rPr>
              <a:t>¿Qué son los BNE?</a:t>
            </a:r>
          </a:p>
        </p:txBody>
      </p:sp>
      <p:sp>
        <p:nvSpPr>
          <p:cNvPr id="3" name="Marcador de contenido 2">
            <a:extLst>
              <a:ext uri="{FF2B5EF4-FFF2-40B4-BE49-F238E27FC236}">
                <a16:creationId xmlns:a16="http://schemas.microsoft.com/office/drawing/2014/main" id="{19CA835F-CFF8-C343-BA2F-D5340D73A84F}"/>
              </a:ext>
            </a:extLst>
          </p:cNvPr>
          <p:cNvSpPr>
            <a:spLocks noGrp="1"/>
          </p:cNvSpPr>
          <p:nvPr>
            <p:ph idx="1"/>
          </p:nvPr>
        </p:nvSpPr>
        <p:spPr/>
        <p:txBody>
          <a:bodyPr/>
          <a:lstStyle/>
          <a:p>
            <a:r>
              <a:rPr lang="es-ES" dirty="0"/>
              <a:t>El Boletín Nacional del Exterior, es un documento que contiene noticas que emiten las diversas Consejerías a nivel mundial. Tanto de los países a los que representan, como los organismos internacionales.</a:t>
            </a:r>
          </a:p>
          <a:p>
            <a:r>
              <a:rPr lang="es-ES" dirty="0"/>
              <a:t>La Consejería es la encargada de hacer el BNE de Italia, donde deberá ser noticias relacionadas con Italia que puedan interesar a España y es la encargada de hacer el BNE de FAO también de noticias que sean de interés a España.</a:t>
            </a:r>
          </a:p>
        </p:txBody>
      </p:sp>
    </p:spTree>
    <p:extLst>
      <p:ext uri="{BB962C8B-B14F-4D97-AF65-F5344CB8AC3E}">
        <p14:creationId xmlns:p14="http://schemas.microsoft.com/office/powerpoint/2010/main" val="255279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6943E-C42A-A34A-8DD9-17617AD3887E}"/>
              </a:ext>
            </a:extLst>
          </p:cNvPr>
          <p:cNvSpPr>
            <a:spLocks noGrp="1"/>
          </p:cNvSpPr>
          <p:nvPr>
            <p:ph type="title"/>
          </p:nvPr>
        </p:nvSpPr>
        <p:spPr>
          <a:xfrm>
            <a:off x="838200" y="736448"/>
            <a:ext cx="10515600" cy="782109"/>
          </a:xfrm>
        </p:spPr>
        <p:txBody>
          <a:bodyPr/>
          <a:lstStyle/>
          <a:p>
            <a:r>
              <a:rPr lang="es-ES" dirty="0">
                <a:latin typeface="Californian FB" panose="0207040306080B030204" pitchFamily="18" charset="77"/>
              </a:rPr>
              <a:t>¿Qué son los BNE?</a:t>
            </a:r>
          </a:p>
        </p:txBody>
      </p:sp>
      <p:sp>
        <p:nvSpPr>
          <p:cNvPr id="3" name="Marcador de contenido 2">
            <a:extLst>
              <a:ext uri="{FF2B5EF4-FFF2-40B4-BE49-F238E27FC236}">
                <a16:creationId xmlns:a16="http://schemas.microsoft.com/office/drawing/2014/main" id="{E642B186-5522-B44D-9ABD-5D0EB6BD2371}"/>
              </a:ext>
            </a:extLst>
          </p:cNvPr>
          <p:cNvSpPr>
            <a:spLocks noGrp="1"/>
          </p:cNvSpPr>
          <p:nvPr>
            <p:ph idx="1"/>
          </p:nvPr>
        </p:nvSpPr>
        <p:spPr>
          <a:xfrm>
            <a:off x="838200" y="1676815"/>
            <a:ext cx="10297886" cy="782110"/>
          </a:xfrm>
        </p:spPr>
        <p:txBody>
          <a:bodyPr>
            <a:normAutofit/>
          </a:bodyPr>
          <a:lstStyle/>
          <a:p>
            <a:r>
              <a:rPr lang="es-ES" sz="2000" dirty="0"/>
              <a:t>Dentro de los BNE es necesario definir los temas a los que pertenecerán las noticias siguiendo la guía siguiente:</a:t>
            </a:r>
          </a:p>
        </p:txBody>
      </p:sp>
      <p:pic>
        <p:nvPicPr>
          <p:cNvPr id="4" name="Imagen 3">
            <a:extLst>
              <a:ext uri="{FF2B5EF4-FFF2-40B4-BE49-F238E27FC236}">
                <a16:creationId xmlns:a16="http://schemas.microsoft.com/office/drawing/2014/main" id="{98E810C3-E0BA-0449-8DE9-2FE673A18233}"/>
              </a:ext>
            </a:extLst>
          </p:cNvPr>
          <p:cNvPicPr>
            <a:picLocks noChangeAspect="1"/>
          </p:cNvPicPr>
          <p:nvPr/>
        </p:nvPicPr>
        <p:blipFill rotWithShape="1">
          <a:blip r:embed="rId2"/>
          <a:srcRect l="4375" t="20891" r="4194" b="16678"/>
          <a:stretch/>
        </p:blipFill>
        <p:spPr>
          <a:xfrm>
            <a:off x="1845129" y="2360953"/>
            <a:ext cx="8180614" cy="3945090"/>
          </a:xfrm>
          <a:prstGeom prst="rect">
            <a:avLst/>
          </a:prstGeom>
        </p:spPr>
      </p:pic>
    </p:spTree>
    <p:extLst>
      <p:ext uri="{BB962C8B-B14F-4D97-AF65-F5344CB8AC3E}">
        <p14:creationId xmlns:p14="http://schemas.microsoft.com/office/powerpoint/2010/main" val="346162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F062C-0684-C347-9F81-7E7154177EC6}"/>
              </a:ext>
            </a:extLst>
          </p:cNvPr>
          <p:cNvSpPr>
            <a:spLocks noGrp="1"/>
          </p:cNvSpPr>
          <p:nvPr>
            <p:ph type="title"/>
          </p:nvPr>
        </p:nvSpPr>
        <p:spPr/>
        <p:txBody>
          <a:bodyPr/>
          <a:lstStyle/>
          <a:p>
            <a:r>
              <a:rPr lang="es-ES" dirty="0">
                <a:latin typeface="Californian FB" panose="0207040306080B030204" pitchFamily="18" charset="77"/>
              </a:rPr>
              <a:t>¿Dónde consultar las noticias?</a:t>
            </a:r>
          </a:p>
        </p:txBody>
      </p:sp>
      <p:sp>
        <p:nvSpPr>
          <p:cNvPr id="3" name="Marcador de contenido 2">
            <a:extLst>
              <a:ext uri="{FF2B5EF4-FFF2-40B4-BE49-F238E27FC236}">
                <a16:creationId xmlns:a16="http://schemas.microsoft.com/office/drawing/2014/main" id="{329150A6-7853-344E-84ED-62E6C41AAA78}"/>
              </a:ext>
            </a:extLst>
          </p:cNvPr>
          <p:cNvSpPr>
            <a:spLocks noGrp="1"/>
          </p:cNvSpPr>
          <p:nvPr>
            <p:ph idx="1"/>
          </p:nvPr>
        </p:nvSpPr>
        <p:spPr>
          <a:xfrm>
            <a:off x="838200" y="1887572"/>
            <a:ext cx="10515600" cy="3656772"/>
          </a:xfrm>
        </p:spPr>
        <p:txBody>
          <a:bodyPr>
            <a:normAutofit fontScale="70000" lnSpcReduction="20000"/>
          </a:bodyPr>
          <a:lstStyle/>
          <a:p>
            <a:r>
              <a:rPr lang="es-ES" dirty="0"/>
              <a:t>Para los BNE de Italia se puede consultar:</a:t>
            </a:r>
          </a:p>
          <a:p>
            <a:pPr lvl="1"/>
            <a:r>
              <a:rPr lang="es-ES" dirty="0"/>
              <a:t>Ministerio Agricultura: https://</a:t>
            </a:r>
            <a:r>
              <a:rPr lang="es-ES" dirty="0" err="1"/>
              <a:t>www.politicheagricole.it</a:t>
            </a:r>
            <a:r>
              <a:rPr lang="es-ES" dirty="0"/>
              <a:t>/</a:t>
            </a:r>
            <a:r>
              <a:rPr lang="es-ES" dirty="0" err="1"/>
              <a:t>flex</a:t>
            </a:r>
            <a:r>
              <a:rPr lang="es-ES" dirty="0"/>
              <a:t>/cm/</a:t>
            </a:r>
            <a:r>
              <a:rPr lang="es-ES" dirty="0" err="1"/>
              <a:t>pages</a:t>
            </a:r>
            <a:r>
              <a:rPr lang="es-ES" dirty="0"/>
              <a:t>/</a:t>
            </a:r>
            <a:r>
              <a:rPr lang="es-ES" dirty="0" err="1"/>
              <a:t>ServeBLOB.php</a:t>
            </a:r>
            <a:r>
              <a:rPr lang="es-ES" dirty="0"/>
              <a:t>/L/IT/</a:t>
            </a:r>
            <a:r>
              <a:rPr lang="es-ES" dirty="0" err="1"/>
              <a:t>IDPagina</a:t>
            </a:r>
            <a:r>
              <a:rPr lang="es-ES" dirty="0"/>
              <a:t>/202</a:t>
            </a:r>
          </a:p>
          <a:p>
            <a:pPr lvl="1"/>
            <a:endParaRPr lang="es-ES" dirty="0"/>
          </a:p>
          <a:p>
            <a:pPr lvl="1"/>
            <a:r>
              <a:rPr lang="es-ES" dirty="0" err="1"/>
              <a:t>terra</a:t>
            </a:r>
            <a:r>
              <a:rPr lang="es-ES" dirty="0"/>
              <a:t> e vita: https://</a:t>
            </a:r>
            <a:r>
              <a:rPr lang="es-ES" dirty="0" err="1"/>
              <a:t>terraevita.edagricole.it</a:t>
            </a:r>
            <a:endParaRPr lang="es-ES" dirty="0"/>
          </a:p>
          <a:p>
            <a:pPr lvl="1"/>
            <a:endParaRPr lang="es-ES" dirty="0"/>
          </a:p>
          <a:p>
            <a:pPr lvl="1"/>
            <a:r>
              <a:rPr lang="es-ES" dirty="0" err="1"/>
              <a:t>Informatore</a:t>
            </a:r>
            <a:r>
              <a:rPr lang="es-ES" dirty="0"/>
              <a:t> </a:t>
            </a:r>
            <a:r>
              <a:rPr lang="es-ES" dirty="0" err="1"/>
              <a:t>zootecnico</a:t>
            </a:r>
            <a:r>
              <a:rPr lang="es-ES" dirty="0"/>
              <a:t>: https://</a:t>
            </a:r>
            <a:r>
              <a:rPr lang="es-ES" dirty="0" err="1"/>
              <a:t>informatorezootecnico.edagricole.it</a:t>
            </a:r>
            <a:endParaRPr lang="es-ES" dirty="0"/>
          </a:p>
          <a:p>
            <a:pPr lvl="1"/>
            <a:endParaRPr lang="es-ES" dirty="0"/>
          </a:p>
          <a:p>
            <a:pPr lvl="1"/>
            <a:r>
              <a:rPr lang="es-ES" dirty="0" err="1"/>
              <a:t>Riviste</a:t>
            </a:r>
            <a:r>
              <a:rPr lang="es-ES" dirty="0"/>
              <a:t> di </a:t>
            </a:r>
            <a:r>
              <a:rPr lang="es-ES" dirty="0" err="1"/>
              <a:t>frutticoltura</a:t>
            </a:r>
            <a:r>
              <a:rPr lang="es-ES" dirty="0"/>
              <a:t>: https://</a:t>
            </a:r>
            <a:r>
              <a:rPr lang="es-ES" dirty="0" err="1"/>
              <a:t>rivistafrutticoltura.edagricole.it</a:t>
            </a:r>
            <a:endParaRPr lang="es-ES" dirty="0"/>
          </a:p>
          <a:p>
            <a:pPr lvl="1"/>
            <a:endParaRPr lang="es-ES" dirty="0"/>
          </a:p>
          <a:p>
            <a:pPr lvl="1"/>
            <a:r>
              <a:rPr lang="es-ES" dirty="0" err="1"/>
              <a:t>Agricomercio</a:t>
            </a:r>
            <a:r>
              <a:rPr lang="es-ES" dirty="0"/>
              <a:t>: https://</a:t>
            </a:r>
            <a:r>
              <a:rPr lang="es-ES" dirty="0" err="1"/>
              <a:t>agricommerciogardencenter.edagricole.it</a:t>
            </a:r>
            <a:endParaRPr lang="es-ES" dirty="0"/>
          </a:p>
          <a:p>
            <a:pPr lvl="1"/>
            <a:endParaRPr lang="es-ES" dirty="0"/>
          </a:p>
          <a:p>
            <a:pPr lvl="1"/>
            <a:r>
              <a:rPr lang="es-ES" dirty="0"/>
              <a:t>(intentad que las noticias cuando las busques tengan algo de relación con España: para ello mirad siempre </a:t>
            </a:r>
            <a:r>
              <a:rPr lang="es-ES" dirty="0" err="1"/>
              <a:t>aqui</a:t>
            </a:r>
            <a:r>
              <a:rPr lang="es-ES" dirty="0"/>
              <a:t>: https://</a:t>
            </a:r>
            <a:r>
              <a:rPr lang="es-ES" dirty="0" err="1"/>
              <a:t>www.mapa.gob.es</a:t>
            </a:r>
            <a:r>
              <a:rPr lang="es-ES" dirty="0"/>
              <a:t>/es/prensa/ultimas-noticias/)</a:t>
            </a:r>
          </a:p>
        </p:txBody>
      </p:sp>
    </p:spTree>
    <p:extLst>
      <p:ext uri="{BB962C8B-B14F-4D97-AF65-F5344CB8AC3E}">
        <p14:creationId xmlns:p14="http://schemas.microsoft.com/office/powerpoint/2010/main" val="134298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808E6-1677-544F-82B6-F417DA22C7E8}"/>
              </a:ext>
            </a:extLst>
          </p:cNvPr>
          <p:cNvSpPr>
            <a:spLocks noGrp="1"/>
          </p:cNvSpPr>
          <p:nvPr>
            <p:ph type="title"/>
          </p:nvPr>
        </p:nvSpPr>
        <p:spPr>
          <a:xfrm>
            <a:off x="1462709" y="295274"/>
            <a:ext cx="4633291" cy="1325563"/>
          </a:xfrm>
        </p:spPr>
        <p:txBody>
          <a:bodyPr/>
          <a:lstStyle/>
          <a:p>
            <a:r>
              <a:rPr lang="es-ES" u="sng" dirty="0">
                <a:latin typeface="Californian FB" panose="0207040306080B030204" pitchFamily="18" charset="77"/>
              </a:rPr>
              <a:t>Índice</a:t>
            </a:r>
          </a:p>
        </p:txBody>
      </p:sp>
      <p:sp>
        <p:nvSpPr>
          <p:cNvPr id="6" name="CuadroTexto 5">
            <a:extLst>
              <a:ext uri="{FF2B5EF4-FFF2-40B4-BE49-F238E27FC236}">
                <a16:creationId xmlns:a16="http://schemas.microsoft.com/office/drawing/2014/main" id="{57C5106A-3D39-974D-B55F-4AF3265A23C4}"/>
              </a:ext>
            </a:extLst>
          </p:cNvPr>
          <p:cNvSpPr txBox="1"/>
          <p:nvPr/>
        </p:nvSpPr>
        <p:spPr>
          <a:xfrm>
            <a:off x="1614487" y="958055"/>
            <a:ext cx="6286501" cy="5632311"/>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fornian FB" panose="0207040306080B030204" pitchFamily="18" charset="77"/>
              </a:rPr>
              <a:t>¿</a:t>
            </a:r>
            <a:r>
              <a:rPr lang="es-ES" sz="2000" dirty="0">
                <a:latin typeface="Californian FB" panose="0207040306080B030204" pitchFamily="18" charset="77"/>
              </a:rPr>
              <a:t>Qué es la Consejería de Agricultura, Pesca y Alimentación?</a:t>
            </a:r>
          </a:p>
          <a:p>
            <a:pPr marL="285750" indent="-285750">
              <a:buFont typeface="Arial" panose="020B0604020202020204" pitchFamily="34" charset="0"/>
              <a:buChar char="•"/>
            </a:pPr>
            <a:r>
              <a:rPr lang="es-ES" sz="2000" dirty="0">
                <a:latin typeface="Californian FB" panose="0207040306080B030204" pitchFamily="18" charset="77"/>
              </a:rPr>
              <a:t>¿Dónde están las Consejerías?</a:t>
            </a:r>
          </a:p>
          <a:p>
            <a:pPr marL="285750" indent="-285750">
              <a:buFont typeface="Arial" panose="020B0604020202020204" pitchFamily="34" charset="0"/>
              <a:buChar char="•"/>
            </a:pPr>
            <a:r>
              <a:rPr lang="es-ES" sz="2000" dirty="0">
                <a:latin typeface="Californian FB" panose="0207040306080B030204" pitchFamily="18" charset="77"/>
              </a:rPr>
              <a:t>¿Qué relación tiene con Italia y con FAO?</a:t>
            </a:r>
          </a:p>
          <a:p>
            <a:pPr marL="285750" indent="-285750">
              <a:buFont typeface="Arial" panose="020B0604020202020204" pitchFamily="34" charset="0"/>
              <a:buChar char="•"/>
            </a:pPr>
            <a:r>
              <a:rPr lang="es-ES" sz="2000" dirty="0">
                <a:latin typeface="Californian FB" panose="0207040306080B030204" pitchFamily="18" charset="77"/>
              </a:rPr>
              <a:t>¿Qué es la colaboración?</a:t>
            </a:r>
          </a:p>
          <a:p>
            <a:pPr marL="285750" indent="-285750">
              <a:buFont typeface="Arial" panose="020B0604020202020204" pitchFamily="34" charset="0"/>
              <a:buChar char="•"/>
            </a:pPr>
            <a:r>
              <a:rPr lang="es-ES" sz="2000" dirty="0">
                <a:latin typeface="Californian FB" panose="0207040306080B030204" pitchFamily="18" charset="77"/>
              </a:rPr>
              <a:t>¿Qué objetivos tiene?</a:t>
            </a:r>
          </a:p>
          <a:p>
            <a:pPr marL="285750" indent="-285750">
              <a:buFont typeface="Arial" panose="020B0604020202020204" pitchFamily="34" charset="0"/>
              <a:buChar char="•"/>
            </a:pPr>
            <a:r>
              <a:rPr lang="es-ES" sz="2000" dirty="0">
                <a:latin typeface="Californian FB" panose="0207040306080B030204" pitchFamily="18" charset="77"/>
              </a:rPr>
              <a:t>¿Qué requisitos hay que cumplir?</a:t>
            </a:r>
          </a:p>
          <a:p>
            <a:pPr marL="285750" indent="-285750">
              <a:buFont typeface="Arial" panose="020B0604020202020204" pitchFamily="34" charset="0"/>
              <a:buChar char="•"/>
            </a:pPr>
            <a:r>
              <a:rPr lang="es-ES" sz="2000" dirty="0">
                <a:latin typeface="Californian FB" panose="0207040306080B030204" pitchFamily="18" charset="77"/>
              </a:rPr>
              <a:t>¿Cómo es el proceso de selección?</a:t>
            </a:r>
          </a:p>
          <a:p>
            <a:pPr marL="285750" indent="-285750">
              <a:buFont typeface="Arial" panose="020B0604020202020204" pitchFamily="34" charset="0"/>
              <a:buChar char="•"/>
            </a:pPr>
            <a:r>
              <a:rPr lang="es-ES" sz="2000" dirty="0">
                <a:latin typeface="Californian FB" panose="0207040306080B030204" pitchFamily="18" charset="77"/>
              </a:rPr>
              <a:t>¿Qué importancia tiene la colaboración?</a:t>
            </a:r>
          </a:p>
          <a:p>
            <a:pPr marL="285750" indent="-285750">
              <a:buFont typeface="Arial" panose="020B0604020202020204" pitchFamily="34" charset="0"/>
              <a:buChar char="•"/>
            </a:pPr>
            <a:r>
              <a:rPr lang="es-ES" sz="2000" dirty="0">
                <a:latin typeface="Californian FB" panose="0207040306080B030204" pitchFamily="18" charset="77"/>
              </a:rPr>
              <a:t>¿Qué beneficios tiene?</a:t>
            </a:r>
          </a:p>
          <a:p>
            <a:pPr marL="285750" indent="-285750">
              <a:buFont typeface="Arial" panose="020B0604020202020204" pitchFamily="34" charset="0"/>
              <a:buChar char="•"/>
            </a:pPr>
            <a:r>
              <a:rPr lang="es-ES" sz="2000" dirty="0">
                <a:latin typeface="Californian FB" panose="0207040306080B030204" pitchFamily="18" charset="77"/>
              </a:rPr>
              <a:t>¿Qué se espera del estudiante?</a:t>
            </a:r>
          </a:p>
          <a:p>
            <a:pPr marL="285750" indent="-285750">
              <a:buFont typeface="Arial" panose="020B0604020202020204" pitchFamily="34" charset="0"/>
              <a:buChar char="•"/>
            </a:pPr>
            <a:r>
              <a:rPr lang="es-ES" sz="2000" dirty="0">
                <a:latin typeface="Californian FB" panose="0207040306080B030204" pitchFamily="18" charset="77"/>
              </a:rPr>
              <a:t>¿Dónde es la colaboración?</a:t>
            </a:r>
          </a:p>
          <a:p>
            <a:pPr marL="285750" indent="-285750">
              <a:buFont typeface="Arial" panose="020B0604020202020204" pitchFamily="34" charset="0"/>
              <a:buChar char="•"/>
            </a:pPr>
            <a:r>
              <a:rPr lang="es-ES" sz="2000" dirty="0">
                <a:latin typeface="Californian FB" panose="0207040306080B030204" pitchFamily="18" charset="77"/>
              </a:rPr>
              <a:t>¿Qué se hace y cuales son las fusiones en la colaboración?</a:t>
            </a:r>
          </a:p>
          <a:p>
            <a:pPr marL="285750" indent="-285750">
              <a:buFont typeface="Arial" panose="020B0604020202020204" pitchFamily="34" charset="0"/>
              <a:buChar char="•"/>
            </a:pPr>
            <a:r>
              <a:rPr lang="es-ES" sz="2000" dirty="0">
                <a:latin typeface="Californian FB" panose="0207040306080B030204" pitchFamily="18" charset="77"/>
              </a:rPr>
              <a:t>¿Qué son los BNE?</a:t>
            </a:r>
          </a:p>
          <a:p>
            <a:pPr marL="285750" indent="-285750">
              <a:buFont typeface="Arial" panose="020B0604020202020204" pitchFamily="34" charset="0"/>
              <a:buChar char="•"/>
            </a:pPr>
            <a:r>
              <a:rPr lang="es-ES" sz="2000" dirty="0">
                <a:latin typeface="Californian FB" panose="0207040306080B030204" pitchFamily="18" charset="77"/>
              </a:rPr>
              <a:t>¿Dónde consultar las noticias?</a:t>
            </a:r>
          </a:p>
          <a:p>
            <a:pPr marL="285750" indent="-285750">
              <a:buFont typeface="Arial" panose="020B0604020202020204" pitchFamily="34" charset="0"/>
              <a:buChar char="•"/>
            </a:pPr>
            <a:r>
              <a:rPr lang="es-ES" sz="2000" dirty="0">
                <a:latin typeface="Californian FB" panose="0207040306080B030204" pitchFamily="18" charset="77"/>
              </a:rPr>
              <a:t>¿Qué son las reuniones?</a:t>
            </a:r>
          </a:p>
          <a:p>
            <a:pPr marL="285750" indent="-285750">
              <a:buFont typeface="Arial" panose="020B0604020202020204" pitchFamily="34" charset="0"/>
              <a:buChar char="•"/>
            </a:pPr>
            <a:r>
              <a:rPr lang="es-ES" sz="2000" dirty="0">
                <a:latin typeface="Californian FB" panose="0207040306080B030204" pitchFamily="18" charset="77"/>
              </a:rPr>
              <a:t>Tiempos a tener en cuenta</a:t>
            </a:r>
          </a:p>
          <a:p>
            <a:pPr marL="285750" indent="-285750">
              <a:buFont typeface="Arial" panose="020B0604020202020204" pitchFamily="34" charset="0"/>
              <a:buChar char="•"/>
            </a:pPr>
            <a:r>
              <a:rPr lang="es-ES" sz="2000" dirty="0">
                <a:latin typeface="Californian FB" panose="0207040306080B030204" pitchFamily="18" charset="77"/>
              </a:rPr>
              <a:t>Otros enlaces a tener en cuenta</a:t>
            </a:r>
          </a:p>
        </p:txBody>
      </p:sp>
    </p:spTree>
    <p:extLst>
      <p:ext uri="{BB962C8B-B14F-4D97-AF65-F5344CB8AC3E}">
        <p14:creationId xmlns:p14="http://schemas.microsoft.com/office/powerpoint/2010/main" val="1261555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F062C-0684-C347-9F81-7E7154177EC6}"/>
              </a:ext>
            </a:extLst>
          </p:cNvPr>
          <p:cNvSpPr>
            <a:spLocks noGrp="1"/>
          </p:cNvSpPr>
          <p:nvPr>
            <p:ph type="title"/>
          </p:nvPr>
        </p:nvSpPr>
        <p:spPr/>
        <p:txBody>
          <a:bodyPr/>
          <a:lstStyle/>
          <a:p>
            <a:r>
              <a:rPr lang="es-ES" dirty="0"/>
              <a:t>¿</a:t>
            </a:r>
            <a:r>
              <a:rPr lang="es-ES" dirty="0">
                <a:latin typeface="Californian FB" panose="0207040306080B030204" pitchFamily="18" charset="77"/>
              </a:rPr>
              <a:t>Dónde consultar las noticias?</a:t>
            </a:r>
          </a:p>
        </p:txBody>
      </p:sp>
      <p:sp>
        <p:nvSpPr>
          <p:cNvPr id="3" name="Marcador de contenido 2">
            <a:extLst>
              <a:ext uri="{FF2B5EF4-FFF2-40B4-BE49-F238E27FC236}">
                <a16:creationId xmlns:a16="http://schemas.microsoft.com/office/drawing/2014/main" id="{329150A6-7853-344E-84ED-62E6C41AAA78}"/>
              </a:ext>
            </a:extLst>
          </p:cNvPr>
          <p:cNvSpPr>
            <a:spLocks noGrp="1"/>
          </p:cNvSpPr>
          <p:nvPr>
            <p:ph idx="1"/>
          </p:nvPr>
        </p:nvSpPr>
        <p:spPr>
          <a:xfrm>
            <a:off x="838200" y="1887572"/>
            <a:ext cx="10515600" cy="3656772"/>
          </a:xfrm>
        </p:spPr>
        <p:txBody>
          <a:bodyPr>
            <a:normAutofit/>
          </a:bodyPr>
          <a:lstStyle/>
          <a:p>
            <a:r>
              <a:rPr lang="es-ES" dirty="0"/>
              <a:t>Para los BNE de FAO se puede consultar:</a:t>
            </a:r>
          </a:p>
          <a:p>
            <a:pPr lvl="1"/>
            <a:r>
              <a:rPr lang="es-ES" dirty="0"/>
              <a:t>FAO noticias ESPAÑOL: https://</a:t>
            </a:r>
            <a:r>
              <a:rPr lang="es-ES" dirty="0" err="1"/>
              <a:t>www.fao.org</a:t>
            </a:r>
            <a:r>
              <a:rPr lang="es-ES" dirty="0"/>
              <a:t>/</a:t>
            </a:r>
            <a:r>
              <a:rPr lang="es-ES" dirty="0" err="1"/>
              <a:t>newsroom</a:t>
            </a:r>
            <a:r>
              <a:rPr lang="es-ES" dirty="0"/>
              <a:t>/es</a:t>
            </a:r>
          </a:p>
          <a:p>
            <a:pPr lvl="1"/>
            <a:endParaRPr lang="es-ES" dirty="0"/>
          </a:p>
          <a:p>
            <a:pPr lvl="1"/>
            <a:r>
              <a:rPr lang="es-ES" dirty="0"/>
              <a:t>FAO noticias INGLÉS : https://</a:t>
            </a:r>
            <a:r>
              <a:rPr lang="es-ES" dirty="0" err="1"/>
              <a:t>www.fao.org</a:t>
            </a:r>
            <a:r>
              <a:rPr lang="es-ES" dirty="0"/>
              <a:t>/</a:t>
            </a:r>
            <a:r>
              <a:rPr lang="es-ES" dirty="0" err="1"/>
              <a:t>newsroom</a:t>
            </a:r>
            <a:r>
              <a:rPr lang="es-ES" dirty="0"/>
              <a:t>/en</a:t>
            </a:r>
          </a:p>
          <a:p>
            <a:pPr lvl="1"/>
            <a:endParaRPr lang="es-ES" dirty="0"/>
          </a:p>
          <a:p>
            <a:pPr lvl="1"/>
            <a:r>
              <a:rPr lang="es-ES" dirty="0"/>
              <a:t>ONU noticias ESPAÑOL: https://</a:t>
            </a:r>
            <a:r>
              <a:rPr lang="es-ES" dirty="0" err="1"/>
              <a:t>news.un.org</a:t>
            </a:r>
            <a:r>
              <a:rPr lang="es-ES" dirty="0"/>
              <a:t>/es/</a:t>
            </a:r>
          </a:p>
          <a:p>
            <a:pPr lvl="1"/>
            <a:endParaRPr lang="es-ES" dirty="0"/>
          </a:p>
          <a:p>
            <a:pPr lvl="1"/>
            <a:r>
              <a:rPr lang="es-ES" dirty="0"/>
              <a:t>ONU noticias INGLÉS: https://</a:t>
            </a:r>
            <a:r>
              <a:rPr lang="es-ES" dirty="0" err="1"/>
              <a:t>news.un.org</a:t>
            </a:r>
            <a:r>
              <a:rPr lang="es-ES" dirty="0"/>
              <a:t>/en/</a:t>
            </a:r>
          </a:p>
        </p:txBody>
      </p:sp>
    </p:spTree>
    <p:extLst>
      <p:ext uri="{BB962C8B-B14F-4D97-AF65-F5344CB8AC3E}">
        <p14:creationId xmlns:p14="http://schemas.microsoft.com/office/powerpoint/2010/main" val="1999943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6700E-4638-EF4C-A4FF-F525C723677C}"/>
              </a:ext>
            </a:extLst>
          </p:cNvPr>
          <p:cNvSpPr>
            <a:spLocks noGrp="1"/>
          </p:cNvSpPr>
          <p:nvPr>
            <p:ph type="title"/>
          </p:nvPr>
        </p:nvSpPr>
        <p:spPr/>
        <p:txBody>
          <a:bodyPr/>
          <a:lstStyle/>
          <a:p>
            <a:r>
              <a:rPr lang="es-ES" dirty="0">
                <a:latin typeface="Californian FB" panose="0207040306080B030204" pitchFamily="18" charset="77"/>
              </a:rPr>
              <a:t>¿Qué son las Reuniones?</a:t>
            </a:r>
          </a:p>
        </p:txBody>
      </p:sp>
      <p:sp>
        <p:nvSpPr>
          <p:cNvPr id="3" name="Marcador de contenido 2">
            <a:extLst>
              <a:ext uri="{FF2B5EF4-FFF2-40B4-BE49-F238E27FC236}">
                <a16:creationId xmlns:a16="http://schemas.microsoft.com/office/drawing/2014/main" id="{6416E446-EC0A-6843-A61D-B0E8FDDB1ED1}"/>
              </a:ext>
            </a:extLst>
          </p:cNvPr>
          <p:cNvSpPr>
            <a:spLocks noGrp="1"/>
          </p:cNvSpPr>
          <p:nvPr>
            <p:ph idx="1"/>
          </p:nvPr>
        </p:nvSpPr>
        <p:spPr>
          <a:xfrm>
            <a:off x="838200" y="2169352"/>
            <a:ext cx="10515600" cy="4131435"/>
          </a:xfrm>
        </p:spPr>
        <p:txBody>
          <a:bodyPr/>
          <a:lstStyle/>
          <a:p>
            <a:r>
              <a:rPr lang="es-ES" dirty="0"/>
              <a:t>Semanalmente se llevarán diversas reuniones, principalmente de la FAO, en donde será necesario que al menos un colaborador asista como oyente haga el informe correspondiente.</a:t>
            </a:r>
          </a:p>
          <a:p>
            <a:r>
              <a:rPr lang="es-ES" dirty="0"/>
              <a:t>La reunión en su mayoría tiene traducción simultanea al Español</a:t>
            </a:r>
          </a:p>
          <a:p>
            <a:r>
              <a:rPr lang="es-ES" dirty="0"/>
              <a:t>Su duración es de 1:30 horas a 2:00 horas en su mayoría. Hay otras reuniones que pueden ser más extensas, se recomienda dividirlas entre los colaboradores.</a:t>
            </a:r>
          </a:p>
          <a:p>
            <a:r>
              <a:rPr lang="es-ES" dirty="0"/>
              <a:t>Para la mayoría es necesario inscribirse al enlace</a:t>
            </a:r>
          </a:p>
          <a:p>
            <a:r>
              <a:rPr lang="es-ES" dirty="0"/>
              <a:t>En organización poner: </a:t>
            </a:r>
            <a:r>
              <a:rPr lang="es-ES" dirty="0" err="1"/>
              <a:t>Spain</a:t>
            </a:r>
            <a:r>
              <a:rPr lang="es-ES" dirty="0"/>
              <a:t> </a:t>
            </a:r>
            <a:r>
              <a:rPr lang="es-ES" dirty="0" err="1"/>
              <a:t>Permanent</a:t>
            </a:r>
            <a:r>
              <a:rPr lang="es-ES" dirty="0"/>
              <a:t> </a:t>
            </a:r>
            <a:r>
              <a:rPr lang="es-ES" dirty="0" err="1"/>
              <a:t>Representation</a:t>
            </a:r>
            <a:r>
              <a:rPr lang="es-ES" dirty="0"/>
              <a:t> to FAO</a:t>
            </a:r>
          </a:p>
          <a:p>
            <a:endParaRPr lang="es-ES" dirty="0"/>
          </a:p>
        </p:txBody>
      </p:sp>
    </p:spTree>
    <p:extLst>
      <p:ext uri="{BB962C8B-B14F-4D97-AF65-F5344CB8AC3E}">
        <p14:creationId xmlns:p14="http://schemas.microsoft.com/office/powerpoint/2010/main" val="365807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74FEA5-E646-BD4C-85E9-404519B16A54}"/>
              </a:ext>
            </a:extLst>
          </p:cNvPr>
          <p:cNvSpPr>
            <a:spLocks noGrp="1"/>
          </p:cNvSpPr>
          <p:nvPr>
            <p:ph type="title"/>
          </p:nvPr>
        </p:nvSpPr>
        <p:spPr/>
        <p:txBody>
          <a:bodyPr/>
          <a:lstStyle/>
          <a:p>
            <a:r>
              <a:rPr lang="es-ES" dirty="0">
                <a:latin typeface="Californian FB" panose="0207040306080B030204" pitchFamily="18" charset="77"/>
              </a:rPr>
              <a:t>Tiempos a tener en cuenta</a:t>
            </a:r>
          </a:p>
        </p:txBody>
      </p:sp>
      <p:sp>
        <p:nvSpPr>
          <p:cNvPr id="3" name="Marcador de contenido 2">
            <a:extLst>
              <a:ext uri="{FF2B5EF4-FFF2-40B4-BE49-F238E27FC236}">
                <a16:creationId xmlns:a16="http://schemas.microsoft.com/office/drawing/2014/main" id="{B4F9B3C5-F7F4-3F43-B1B2-718CA907A306}"/>
              </a:ext>
            </a:extLst>
          </p:cNvPr>
          <p:cNvSpPr>
            <a:spLocks noGrp="1"/>
          </p:cNvSpPr>
          <p:nvPr>
            <p:ph idx="1"/>
          </p:nvPr>
        </p:nvSpPr>
        <p:spPr/>
        <p:txBody>
          <a:bodyPr/>
          <a:lstStyle/>
          <a:p>
            <a:r>
              <a:rPr lang="es-ES" dirty="0"/>
              <a:t>Duración de la colaboración: 6 meses</a:t>
            </a:r>
          </a:p>
          <a:p>
            <a:r>
              <a:rPr lang="es-ES" dirty="0"/>
              <a:t>Entrega de Boletines Nacional del Exterior: Cada 15 días</a:t>
            </a:r>
          </a:p>
          <a:p>
            <a:pPr lvl="1"/>
            <a:r>
              <a:rPr lang="es-ES" dirty="0"/>
              <a:t>Envío de noticias a los Consejeros a más tardar el viernes previo al envío de BNE</a:t>
            </a:r>
          </a:p>
          <a:p>
            <a:pPr lvl="1"/>
            <a:r>
              <a:rPr lang="es-ES" dirty="0"/>
              <a:t>Envío del BNE, a más tardar el Jueves que correspondan los 15 días</a:t>
            </a:r>
          </a:p>
          <a:p>
            <a:r>
              <a:rPr lang="es-ES" dirty="0"/>
              <a:t>Entrega del trabajo final de colaboración: 1 mes antes de finalizar las prácticas</a:t>
            </a:r>
          </a:p>
          <a:p>
            <a:endParaRPr lang="es-ES" dirty="0"/>
          </a:p>
        </p:txBody>
      </p:sp>
    </p:spTree>
    <p:extLst>
      <p:ext uri="{BB962C8B-B14F-4D97-AF65-F5344CB8AC3E}">
        <p14:creationId xmlns:p14="http://schemas.microsoft.com/office/powerpoint/2010/main" val="400867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221D94-96A6-2746-8B97-BB5A6D9FAB8C}"/>
              </a:ext>
            </a:extLst>
          </p:cNvPr>
          <p:cNvSpPr>
            <a:spLocks noGrp="1"/>
          </p:cNvSpPr>
          <p:nvPr>
            <p:ph type="title"/>
          </p:nvPr>
        </p:nvSpPr>
        <p:spPr/>
        <p:txBody>
          <a:bodyPr/>
          <a:lstStyle/>
          <a:p>
            <a:r>
              <a:rPr lang="es-ES" dirty="0">
                <a:latin typeface="Californian FB" panose="0207040306080B030204" pitchFamily="18" charset="77"/>
              </a:rPr>
              <a:t>Otros enlaces a tener en cuenta</a:t>
            </a:r>
          </a:p>
        </p:txBody>
      </p:sp>
      <p:sp>
        <p:nvSpPr>
          <p:cNvPr id="3" name="Marcador de contenido 2">
            <a:extLst>
              <a:ext uri="{FF2B5EF4-FFF2-40B4-BE49-F238E27FC236}">
                <a16:creationId xmlns:a16="http://schemas.microsoft.com/office/drawing/2014/main" id="{3CE84152-D5B5-7245-9643-F06AA779F95D}"/>
              </a:ext>
            </a:extLst>
          </p:cNvPr>
          <p:cNvSpPr>
            <a:spLocks noGrp="1"/>
          </p:cNvSpPr>
          <p:nvPr>
            <p:ph idx="1"/>
          </p:nvPr>
        </p:nvSpPr>
        <p:spPr>
          <a:xfrm>
            <a:off x="838200" y="1643063"/>
            <a:ext cx="10515600" cy="4385400"/>
          </a:xfrm>
        </p:spPr>
        <p:txBody>
          <a:bodyPr>
            <a:normAutofit fontScale="70000" lnSpcReduction="20000"/>
          </a:bodyPr>
          <a:lstStyle/>
          <a:p>
            <a:pPr marL="0" indent="0">
              <a:buNone/>
            </a:pPr>
            <a:r>
              <a:rPr lang="es-ES" dirty="0"/>
              <a:t>En estos enlaces se podrá consultar diversa información de la consejería, y el índice de los BNE realizados.</a:t>
            </a:r>
          </a:p>
          <a:p>
            <a:r>
              <a:rPr lang="es-ES" dirty="0"/>
              <a:t>BIBLIOTECA</a:t>
            </a:r>
          </a:p>
          <a:p>
            <a:r>
              <a:rPr lang="es-ES" dirty="0"/>
              <a:t>https://1drv.ms/u/s!AlFK-xWcfmyXg1jTNawDaj6fQ1Mg?e=vSwy6O</a:t>
            </a:r>
          </a:p>
          <a:p>
            <a:endParaRPr lang="es-ES" dirty="0"/>
          </a:p>
          <a:p>
            <a:r>
              <a:rPr lang="es-ES" dirty="0"/>
              <a:t>INFORMES CONSEJERIA</a:t>
            </a:r>
          </a:p>
          <a:p>
            <a:r>
              <a:rPr lang="es-ES" dirty="0"/>
              <a:t>https://1drv.ms/u/s!AlFK-xWcfmyXg3EBSUDAf7r4dRBp?e=</a:t>
            </a:r>
            <a:r>
              <a:rPr lang="es-ES" dirty="0" err="1"/>
              <a:t>rnRptg</a:t>
            </a:r>
            <a:endParaRPr lang="es-ES" dirty="0"/>
          </a:p>
          <a:p>
            <a:endParaRPr lang="es-ES" dirty="0"/>
          </a:p>
          <a:p>
            <a:r>
              <a:rPr lang="es-ES" dirty="0"/>
              <a:t>BNE</a:t>
            </a:r>
          </a:p>
          <a:p>
            <a:r>
              <a:rPr lang="es-ES" dirty="0"/>
              <a:t>https://1drv.ms/u/s!AlFK-xWcfmyXg1oWvXQmUZ3Vhq5C?e=pLhon5</a:t>
            </a:r>
          </a:p>
          <a:p>
            <a:endParaRPr lang="es-ES" dirty="0"/>
          </a:p>
          <a:p>
            <a:r>
              <a:rPr lang="es-ES" dirty="0"/>
              <a:t>BILATERAL</a:t>
            </a:r>
          </a:p>
          <a:p>
            <a:r>
              <a:rPr lang="es-ES" dirty="0"/>
              <a:t>https://1drv.ms/u/s!AlFK-xWcfmyXg1nKIyLBQXn5I4rt?e=7BeIzR</a:t>
            </a:r>
          </a:p>
        </p:txBody>
      </p:sp>
    </p:spTree>
    <p:extLst>
      <p:ext uri="{BB962C8B-B14F-4D97-AF65-F5344CB8AC3E}">
        <p14:creationId xmlns:p14="http://schemas.microsoft.com/office/powerpoint/2010/main" val="19149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6CD85-4AE0-0D41-8D21-E95B1BD5B0D4}"/>
              </a:ext>
            </a:extLst>
          </p:cNvPr>
          <p:cNvSpPr>
            <a:spLocks noGrp="1"/>
          </p:cNvSpPr>
          <p:nvPr>
            <p:ph type="title"/>
          </p:nvPr>
        </p:nvSpPr>
        <p:spPr/>
        <p:txBody>
          <a:bodyPr/>
          <a:lstStyle/>
          <a:p>
            <a:r>
              <a:rPr lang="es-ES" dirty="0">
                <a:latin typeface="Californian FB" panose="0207040306080B030204" pitchFamily="18" charset="77"/>
              </a:rPr>
              <a:t>¿Qué es la Consejería de Agricultura, Pesca y Alimentación?</a:t>
            </a:r>
            <a:br>
              <a:rPr lang="es-ES" dirty="0">
                <a:latin typeface="Californian FB" panose="0207040306080B030204" pitchFamily="18" charset="77"/>
              </a:rPr>
            </a:br>
            <a:endParaRPr lang="es-ES" dirty="0"/>
          </a:p>
        </p:txBody>
      </p:sp>
      <p:sp>
        <p:nvSpPr>
          <p:cNvPr id="3" name="Marcador de contenido 2">
            <a:extLst>
              <a:ext uri="{FF2B5EF4-FFF2-40B4-BE49-F238E27FC236}">
                <a16:creationId xmlns:a16="http://schemas.microsoft.com/office/drawing/2014/main" id="{A7B2CEA3-DA2D-9A41-B6F0-1C20C2F4A7F6}"/>
              </a:ext>
            </a:extLst>
          </p:cNvPr>
          <p:cNvSpPr>
            <a:spLocks noGrp="1"/>
          </p:cNvSpPr>
          <p:nvPr>
            <p:ph idx="1"/>
          </p:nvPr>
        </p:nvSpPr>
        <p:spPr/>
        <p:txBody>
          <a:bodyPr/>
          <a:lstStyle/>
          <a:p>
            <a:pPr algn="just"/>
            <a:r>
              <a:rPr lang="es-ES" dirty="0"/>
              <a:t>Las Consejerías de Agricultura, Pesca y Alimentación son órganos especializados de carácter técnico que colaboran, dentro de sus competencias, en el logro de los objetivos generales asignados a las Misiones Diplomáticas del Reino de España a las que están adscritas</a:t>
            </a:r>
          </a:p>
        </p:txBody>
      </p:sp>
    </p:spTree>
    <p:extLst>
      <p:ext uri="{BB962C8B-B14F-4D97-AF65-F5344CB8AC3E}">
        <p14:creationId xmlns:p14="http://schemas.microsoft.com/office/powerpoint/2010/main" val="41994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7DBAF9-F6F2-A943-ABAA-D99FA8153459}"/>
              </a:ext>
            </a:extLst>
          </p:cNvPr>
          <p:cNvSpPr>
            <a:spLocks noGrp="1"/>
          </p:cNvSpPr>
          <p:nvPr>
            <p:ph type="title"/>
          </p:nvPr>
        </p:nvSpPr>
        <p:spPr>
          <a:xfrm>
            <a:off x="838200" y="829537"/>
            <a:ext cx="10515600" cy="1325563"/>
          </a:xfrm>
        </p:spPr>
        <p:txBody>
          <a:bodyPr/>
          <a:lstStyle/>
          <a:p>
            <a:r>
              <a:rPr lang="es-ES" dirty="0">
                <a:latin typeface="Californian FB" panose="0207040306080B030204" pitchFamily="18" charset="77"/>
              </a:rPr>
              <a:t>¿Dónde están las Consejerías?</a:t>
            </a:r>
          </a:p>
        </p:txBody>
      </p:sp>
      <p:sp>
        <p:nvSpPr>
          <p:cNvPr id="3" name="Marcador de contenido 2">
            <a:extLst>
              <a:ext uri="{FF2B5EF4-FFF2-40B4-BE49-F238E27FC236}">
                <a16:creationId xmlns:a16="http://schemas.microsoft.com/office/drawing/2014/main" id="{6E9BE7D4-81D8-2244-89E3-3392E6FB74FD}"/>
              </a:ext>
            </a:extLst>
          </p:cNvPr>
          <p:cNvSpPr>
            <a:spLocks noGrp="1"/>
          </p:cNvSpPr>
          <p:nvPr>
            <p:ph idx="1"/>
          </p:nvPr>
        </p:nvSpPr>
        <p:spPr>
          <a:xfrm>
            <a:off x="838200" y="1600614"/>
            <a:ext cx="10515600" cy="4725030"/>
          </a:xfrm>
        </p:spPr>
        <p:txBody>
          <a:bodyPr/>
          <a:lstStyle/>
          <a:p>
            <a:r>
              <a:rPr lang="es-ES" dirty="0"/>
              <a:t>Actualmente, se encuentran Consejerías del Reino de España en varios países de la mayoría de los continentes:</a:t>
            </a:r>
          </a:p>
          <a:p>
            <a:pPr lvl="1"/>
            <a:r>
              <a:rPr lang="es-ES" dirty="0"/>
              <a:t>Europa</a:t>
            </a:r>
          </a:p>
          <a:p>
            <a:pPr lvl="1"/>
            <a:r>
              <a:rPr lang="es-ES" dirty="0"/>
              <a:t>Asia</a:t>
            </a:r>
          </a:p>
          <a:p>
            <a:pPr lvl="1"/>
            <a:r>
              <a:rPr lang="es-ES" dirty="0"/>
              <a:t>América del Norte</a:t>
            </a:r>
          </a:p>
          <a:p>
            <a:pPr lvl="1"/>
            <a:r>
              <a:rPr lang="es-ES" dirty="0"/>
              <a:t>América Central y El caribe</a:t>
            </a:r>
          </a:p>
          <a:p>
            <a:pPr lvl="1"/>
            <a:r>
              <a:rPr lang="es-ES" dirty="0"/>
              <a:t>América del Sur</a:t>
            </a:r>
          </a:p>
          <a:p>
            <a:pPr lvl="1"/>
            <a:r>
              <a:rPr lang="es-ES" dirty="0"/>
              <a:t>África </a:t>
            </a:r>
          </a:p>
          <a:p>
            <a:endParaRPr lang="es-ES" dirty="0"/>
          </a:p>
        </p:txBody>
      </p:sp>
    </p:spTree>
    <p:extLst>
      <p:ext uri="{BB962C8B-B14F-4D97-AF65-F5344CB8AC3E}">
        <p14:creationId xmlns:p14="http://schemas.microsoft.com/office/powerpoint/2010/main" val="239662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Marcador de contenido 4" descr="Mapa&#10;&#10;Descripción generada automáticamente">
            <a:extLst>
              <a:ext uri="{FF2B5EF4-FFF2-40B4-BE49-F238E27FC236}">
                <a16:creationId xmlns:a16="http://schemas.microsoft.com/office/drawing/2014/main" id="{7B75AD9D-985B-0B42-9D2E-00B682AD4152}"/>
              </a:ext>
            </a:extLst>
          </p:cNvPr>
          <p:cNvPicPr>
            <a:picLocks noGrp="1" noChangeAspect="1"/>
          </p:cNvPicPr>
          <p:nvPr>
            <p:ph idx="1"/>
          </p:nvPr>
        </p:nvPicPr>
        <p:blipFill rotWithShape="1">
          <a:blip r:embed="rId2"/>
          <a:srcRect r="6204" b="-1"/>
          <a:stretch/>
        </p:blipFill>
        <p:spPr>
          <a:xfrm>
            <a:off x="20" y="1282"/>
            <a:ext cx="12191980" cy="6856718"/>
          </a:xfrm>
          <a:prstGeom prst="rect">
            <a:avLst/>
          </a:prstGeom>
        </p:spPr>
      </p:pic>
    </p:spTree>
    <p:extLst>
      <p:ext uri="{BB962C8B-B14F-4D97-AF65-F5344CB8AC3E}">
        <p14:creationId xmlns:p14="http://schemas.microsoft.com/office/powerpoint/2010/main" val="202726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EC261-8556-3743-A806-7513A7A10DAF}"/>
              </a:ext>
            </a:extLst>
          </p:cNvPr>
          <p:cNvSpPr>
            <a:spLocks noGrp="1"/>
          </p:cNvSpPr>
          <p:nvPr>
            <p:ph type="title"/>
          </p:nvPr>
        </p:nvSpPr>
        <p:spPr/>
        <p:txBody>
          <a:bodyPr/>
          <a:lstStyle/>
          <a:p>
            <a:r>
              <a:rPr lang="es-ES" dirty="0">
                <a:latin typeface="Californian FB" panose="0207040306080B030204" pitchFamily="18" charset="77"/>
              </a:rPr>
              <a:t>¿Dónde están las Consejerías?</a:t>
            </a:r>
            <a:endParaRPr lang="es-ES" dirty="0"/>
          </a:p>
        </p:txBody>
      </p:sp>
      <p:sp>
        <p:nvSpPr>
          <p:cNvPr id="3" name="Marcador de contenido 2">
            <a:extLst>
              <a:ext uri="{FF2B5EF4-FFF2-40B4-BE49-F238E27FC236}">
                <a16:creationId xmlns:a16="http://schemas.microsoft.com/office/drawing/2014/main" id="{ACAECB69-1FEE-8F42-81B1-1F3321C2F968}"/>
              </a:ext>
            </a:extLst>
          </p:cNvPr>
          <p:cNvSpPr>
            <a:spLocks noGrp="1"/>
          </p:cNvSpPr>
          <p:nvPr>
            <p:ph idx="1"/>
          </p:nvPr>
        </p:nvSpPr>
        <p:spPr>
          <a:xfrm>
            <a:off x="838200" y="2020501"/>
            <a:ext cx="10515600" cy="3823466"/>
          </a:xfrm>
        </p:spPr>
        <p:txBody>
          <a:bodyPr/>
          <a:lstStyle/>
          <a:p>
            <a:r>
              <a:rPr lang="es-ES" dirty="0"/>
              <a:t>Además de la representación en los diferentes países, las Consejerías representan al Reino de España frente a diferentes Organismos internacionales como:</a:t>
            </a:r>
          </a:p>
          <a:p>
            <a:pPr lvl="1"/>
            <a:r>
              <a:rPr lang="es-ES" dirty="0"/>
              <a:t>Organización Mundial de las Naciones Unidas para la Alimentación y la Agricultura (FAO)</a:t>
            </a:r>
          </a:p>
          <a:p>
            <a:pPr lvl="1"/>
            <a:r>
              <a:rPr lang="es-ES" dirty="0"/>
              <a:t>Unión Europea (UE)</a:t>
            </a:r>
          </a:p>
          <a:p>
            <a:pPr lvl="1"/>
            <a:r>
              <a:rPr lang="es-ES" dirty="0"/>
              <a:t>Organización para la Cooperación y el Desarrollo  Económico (OCDE)</a:t>
            </a:r>
          </a:p>
          <a:p>
            <a:pPr lvl="1"/>
            <a:r>
              <a:rPr lang="es-ES" dirty="0"/>
              <a:t>Organización Mundial del Comercio (OMC)</a:t>
            </a:r>
          </a:p>
        </p:txBody>
      </p:sp>
    </p:spTree>
    <p:extLst>
      <p:ext uri="{BB962C8B-B14F-4D97-AF65-F5344CB8AC3E}">
        <p14:creationId xmlns:p14="http://schemas.microsoft.com/office/powerpoint/2010/main" val="99635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27DD05-34C9-E94D-8EEE-E9EDF08FC63D}"/>
              </a:ext>
            </a:extLst>
          </p:cNvPr>
          <p:cNvPicPr>
            <a:picLocks noChangeAspect="1"/>
          </p:cNvPicPr>
          <p:nvPr/>
        </p:nvPicPr>
        <p:blipFill rotWithShape="1">
          <a:blip r:embed="rId2"/>
          <a:srcRect t="49870" b="4628"/>
          <a:stretch/>
        </p:blipFill>
        <p:spPr>
          <a:xfrm>
            <a:off x="0" y="1063849"/>
            <a:ext cx="8314660" cy="2123658"/>
          </a:xfrm>
          <a:prstGeom prst="rect">
            <a:avLst/>
          </a:prstGeom>
        </p:spPr>
      </p:pic>
      <p:sp>
        <p:nvSpPr>
          <p:cNvPr id="2" name="Título 1">
            <a:extLst>
              <a:ext uri="{FF2B5EF4-FFF2-40B4-BE49-F238E27FC236}">
                <a16:creationId xmlns:a16="http://schemas.microsoft.com/office/drawing/2014/main" id="{11BB7AFD-3B83-0E4A-9D5B-4B8C612F262C}"/>
              </a:ext>
            </a:extLst>
          </p:cNvPr>
          <p:cNvSpPr>
            <a:spLocks noGrp="1"/>
          </p:cNvSpPr>
          <p:nvPr>
            <p:ph type="title"/>
          </p:nvPr>
        </p:nvSpPr>
        <p:spPr>
          <a:xfrm>
            <a:off x="47879" y="3752849"/>
            <a:ext cx="3290887" cy="2452687"/>
          </a:xfrm>
        </p:spPr>
        <p:txBody>
          <a:bodyPr anchor="ctr">
            <a:normAutofit/>
          </a:bodyPr>
          <a:lstStyle/>
          <a:p>
            <a:r>
              <a:rPr lang="es-ES" sz="3600" dirty="0">
                <a:latin typeface="Californian FB" panose="0207040306080B030204" pitchFamily="18" charset="77"/>
              </a:rPr>
              <a:t>¿Qué relación tiene con Italia y con FAO?</a:t>
            </a:r>
          </a:p>
        </p:txBody>
      </p:sp>
      <p:sp>
        <p:nvSpPr>
          <p:cNvPr id="3" name="Marcador de contenido 2">
            <a:extLst>
              <a:ext uri="{FF2B5EF4-FFF2-40B4-BE49-F238E27FC236}">
                <a16:creationId xmlns:a16="http://schemas.microsoft.com/office/drawing/2014/main" id="{CAA69066-8932-6348-9753-5CF1A51155F1}"/>
              </a:ext>
            </a:extLst>
          </p:cNvPr>
          <p:cNvSpPr>
            <a:spLocks noGrp="1"/>
          </p:cNvSpPr>
          <p:nvPr>
            <p:ph idx="1"/>
          </p:nvPr>
        </p:nvSpPr>
        <p:spPr>
          <a:xfrm>
            <a:off x="3489158" y="3233735"/>
            <a:ext cx="8654963" cy="3055937"/>
          </a:xfrm>
        </p:spPr>
        <p:txBody>
          <a:bodyPr anchor="ctr">
            <a:normAutofit lnSpcReduction="10000"/>
          </a:bodyPr>
          <a:lstStyle/>
          <a:p>
            <a:pPr marL="0" indent="0">
              <a:buNone/>
            </a:pPr>
            <a:r>
              <a:rPr lang="es-ES" sz="2400" dirty="0"/>
              <a:t>La Consejería de Agricultura, Pesca y Alimentación de la Embajada de España en la República de Italia está acreditada ante la FAO con sede en Roma. Además, representa las competencias del MAPA ante Italia en los temas relacionados con la Agricultura, la Alimentación y la Pesca.</a:t>
            </a:r>
          </a:p>
          <a:p>
            <a:pPr marL="0" indent="0">
              <a:buNone/>
            </a:pPr>
            <a:r>
              <a:rPr lang="es-ES" sz="2400" dirty="0"/>
              <a:t>Los Consejeros actuales son:</a:t>
            </a:r>
          </a:p>
          <a:p>
            <a:pPr marL="0" indent="0">
              <a:buNone/>
            </a:pPr>
            <a:r>
              <a:rPr lang="es-ES" sz="2400" dirty="0"/>
              <a:t>D. Juan Pietro Gómez</a:t>
            </a:r>
          </a:p>
          <a:p>
            <a:pPr marL="0" indent="0">
              <a:buNone/>
            </a:pPr>
            <a:r>
              <a:rPr lang="es-ES" sz="2400" dirty="0"/>
              <a:t>D. Gonzalo María </a:t>
            </a:r>
            <a:r>
              <a:rPr lang="es-ES" sz="2400" dirty="0" err="1"/>
              <a:t>Eiriz</a:t>
            </a:r>
            <a:r>
              <a:rPr lang="es-ES" sz="2400" dirty="0"/>
              <a:t> </a:t>
            </a:r>
            <a:r>
              <a:rPr lang="es-ES" sz="2400" dirty="0" err="1"/>
              <a:t>Gervas</a:t>
            </a:r>
            <a:endParaRPr lang="es-ES" sz="2400" dirty="0"/>
          </a:p>
        </p:txBody>
      </p:sp>
      <p:pic>
        <p:nvPicPr>
          <p:cNvPr id="10" name="Imagen 9">
            <a:extLst>
              <a:ext uri="{FF2B5EF4-FFF2-40B4-BE49-F238E27FC236}">
                <a16:creationId xmlns:a16="http://schemas.microsoft.com/office/drawing/2014/main" id="{BA9EBD8B-1ABA-0140-9A62-93D1307BA0CA}"/>
              </a:ext>
            </a:extLst>
          </p:cNvPr>
          <p:cNvPicPr>
            <a:picLocks noChangeAspect="1"/>
          </p:cNvPicPr>
          <p:nvPr/>
        </p:nvPicPr>
        <p:blipFill>
          <a:blip r:embed="rId3"/>
          <a:stretch>
            <a:fillRect/>
          </a:stretch>
        </p:blipFill>
        <p:spPr>
          <a:xfrm>
            <a:off x="8627757" y="1042685"/>
            <a:ext cx="3227545" cy="2144822"/>
          </a:xfrm>
          <a:prstGeom prst="rect">
            <a:avLst/>
          </a:prstGeom>
        </p:spPr>
      </p:pic>
    </p:spTree>
    <p:extLst>
      <p:ext uri="{BB962C8B-B14F-4D97-AF65-F5344CB8AC3E}">
        <p14:creationId xmlns:p14="http://schemas.microsoft.com/office/powerpoint/2010/main" val="352993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97A710-3B62-A34F-98FE-C266265243E3}"/>
              </a:ext>
            </a:extLst>
          </p:cNvPr>
          <p:cNvSpPr>
            <a:spLocks noGrp="1"/>
          </p:cNvSpPr>
          <p:nvPr>
            <p:ph type="title"/>
          </p:nvPr>
        </p:nvSpPr>
        <p:spPr/>
        <p:txBody>
          <a:bodyPr/>
          <a:lstStyle/>
          <a:p>
            <a:r>
              <a:rPr lang="es-ES" sz="3600" dirty="0">
                <a:latin typeface="Californian FB" panose="0207040306080B030204" pitchFamily="18" charset="77"/>
              </a:rPr>
              <a:t>¿Qué es la Colaboración voluntaria?</a:t>
            </a:r>
          </a:p>
        </p:txBody>
      </p:sp>
      <p:sp>
        <p:nvSpPr>
          <p:cNvPr id="3" name="Marcador de contenido 2">
            <a:extLst>
              <a:ext uri="{FF2B5EF4-FFF2-40B4-BE49-F238E27FC236}">
                <a16:creationId xmlns:a16="http://schemas.microsoft.com/office/drawing/2014/main" id="{EFBD39E8-9FCC-D640-812B-ABA5795AC892}"/>
              </a:ext>
            </a:extLst>
          </p:cNvPr>
          <p:cNvSpPr>
            <a:spLocks noGrp="1"/>
          </p:cNvSpPr>
          <p:nvPr>
            <p:ph idx="1"/>
          </p:nvPr>
        </p:nvSpPr>
        <p:spPr/>
        <p:txBody>
          <a:bodyPr/>
          <a:lstStyle/>
          <a:p>
            <a:r>
              <a:rPr lang="es-ES" dirty="0"/>
              <a:t>La Colaboración Voluntaria es un periodo en el que el estudiante da su ayuda a la Consejería para realizar diferentes actividades en la obtención de información primaria para el MAPA</a:t>
            </a:r>
          </a:p>
          <a:p>
            <a:pPr algn="just"/>
            <a:r>
              <a:rPr lang="es-ES" dirty="0"/>
              <a:t>La colaboración voluntaria, no será remunerada, pero si acreditada.</a:t>
            </a:r>
          </a:p>
          <a:p>
            <a:endParaRPr lang="es-ES" dirty="0"/>
          </a:p>
        </p:txBody>
      </p:sp>
    </p:spTree>
    <p:extLst>
      <p:ext uri="{BB962C8B-B14F-4D97-AF65-F5344CB8AC3E}">
        <p14:creationId xmlns:p14="http://schemas.microsoft.com/office/powerpoint/2010/main" val="127856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88689-78F9-F64A-A444-40751C867760}"/>
              </a:ext>
            </a:extLst>
          </p:cNvPr>
          <p:cNvSpPr>
            <a:spLocks noGrp="1"/>
          </p:cNvSpPr>
          <p:nvPr>
            <p:ph type="title"/>
          </p:nvPr>
        </p:nvSpPr>
        <p:spPr/>
        <p:txBody>
          <a:bodyPr/>
          <a:lstStyle/>
          <a:p>
            <a:r>
              <a:rPr lang="es-ES" sz="3600" dirty="0">
                <a:latin typeface="Californian FB" panose="0207040306080B030204" pitchFamily="18" charset="77"/>
              </a:rPr>
              <a:t>¿Qué objetivos tiene?</a:t>
            </a:r>
          </a:p>
        </p:txBody>
      </p:sp>
      <p:sp>
        <p:nvSpPr>
          <p:cNvPr id="3" name="Marcador de contenido 2">
            <a:extLst>
              <a:ext uri="{FF2B5EF4-FFF2-40B4-BE49-F238E27FC236}">
                <a16:creationId xmlns:a16="http://schemas.microsoft.com/office/drawing/2014/main" id="{809BB1FD-821F-7548-92AB-98BCA8356248}"/>
              </a:ext>
            </a:extLst>
          </p:cNvPr>
          <p:cNvSpPr>
            <a:spLocks noGrp="1"/>
          </p:cNvSpPr>
          <p:nvPr>
            <p:ph idx="1"/>
          </p:nvPr>
        </p:nvSpPr>
        <p:spPr/>
        <p:txBody>
          <a:bodyPr/>
          <a:lstStyle/>
          <a:p>
            <a:r>
              <a:rPr lang="es-ES" dirty="0"/>
              <a:t>Permite al estudiante conocer las organizaciones internacionales, los servicios diplomáticos y el mundo burocrático.</a:t>
            </a:r>
          </a:p>
          <a:p>
            <a:r>
              <a:rPr lang="es-ES" dirty="0"/>
              <a:t>Ayudar al estudiante a desarrollar diversas destrezas y capacidades, en las que se puede destacar:</a:t>
            </a:r>
          </a:p>
          <a:p>
            <a:pPr lvl="1"/>
            <a:r>
              <a:rPr lang="es-ES" dirty="0"/>
              <a:t>Redacción de informes institucionales</a:t>
            </a:r>
          </a:p>
          <a:p>
            <a:pPr lvl="1"/>
            <a:r>
              <a:rPr lang="es-ES" dirty="0"/>
              <a:t>Aprender a sustraer la información importante de las reuniones</a:t>
            </a:r>
          </a:p>
          <a:p>
            <a:pPr lvl="1"/>
            <a:r>
              <a:rPr lang="es-ES" dirty="0"/>
              <a:t>Redacción de noticias</a:t>
            </a:r>
          </a:p>
          <a:p>
            <a:pPr lvl="1"/>
            <a:endParaRPr lang="es-ES" dirty="0"/>
          </a:p>
          <a:p>
            <a:pPr lvl="1"/>
            <a:endParaRPr lang="es-ES" dirty="0"/>
          </a:p>
        </p:txBody>
      </p:sp>
    </p:spTree>
    <p:extLst>
      <p:ext uri="{BB962C8B-B14F-4D97-AF65-F5344CB8AC3E}">
        <p14:creationId xmlns:p14="http://schemas.microsoft.com/office/powerpoint/2010/main" val="13223778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TotalTime>
  <Words>1628</Words>
  <Application>Microsoft Office PowerPoint</Application>
  <PresentationFormat>Panorámica</PresentationFormat>
  <Paragraphs>146</Paragraphs>
  <Slides>23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Calibri</vt:lpstr>
      <vt:lpstr>Calibri Light</vt:lpstr>
      <vt:lpstr>Californian FB</vt:lpstr>
      <vt:lpstr>Century Gothic</vt:lpstr>
      <vt:lpstr>Copperplate</vt:lpstr>
      <vt:lpstr>Gill Sans MT</vt:lpstr>
      <vt:lpstr>Tema de Office</vt:lpstr>
      <vt:lpstr>Colaboración Voluntaria</vt:lpstr>
      <vt:lpstr>Índice</vt:lpstr>
      <vt:lpstr>¿Qué es la Consejería de Agricultura, Pesca y Alimentación? </vt:lpstr>
      <vt:lpstr>¿Dónde están las Consejerías?</vt:lpstr>
      <vt:lpstr>Presentación de PowerPoint</vt:lpstr>
      <vt:lpstr>¿Dónde están las Consejerías?</vt:lpstr>
      <vt:lpstr>¿Qué relación tiene con Italia y con FAO?</vt:lpstr>
      <vt:lpstr>¿Qué es la Colaboración voluntaria?</vt:lpstr>
      <vt:lpstr>¿Qué objetivos tiene?</vt:lpstr>
      <vt:lpstr>¿Qué requisitos hay que cumplir?</vt:lpstr>
      <vt:lpstr>¿Cómo es el proceso de selección?</vt:lpstr>
      <vt:lpstr>¿Qué importancia tiene la colaboración?</vt:lpstr>
      <vt:lpstr>¿Qué Beneficios tiene?</vt:lpstr>
      <vt:lpstr>¿Qué se espera del estudiante?</vt:lpstr>
      <vt:lpstr>¿Dónde es la colaboración?</vt:lpstr>
      <vt:lpstr>¿Qué se hace y cuales son las funciónes en la colaboración? </vt:lpstr>
      <vt:lpstr>¿Qué son los BNE?</vt:lpstr>
      <vt:lpstr>¿Qué son los BNE?</vt:lpstr>
      <vt:lpstr>¿Dónde consultar las noticias?</vt:lpstr>
      <vt:lpstr>¿Dónde consultar las noticias?</vt:lpstr>
      <vt:lpstr>¿Qué son las Reuniones?</vt:lpstr>
      <vt:lpstr>Tiempos a tener en cuenta</vt:lpstr>
      <vt:lpstr>Otros enlaces a tener en cuenta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Colaboración Voluntaria</dc:title>
  <dc:creator>J. Sebastián</dc:creator>
  <cp:lastModifiedBy>Garcia Martinez, Santiago</cp:lastModifiedBy>
  <cp:revision>3</cp:revision>
  <dcterms:created xsi:type="dcterms:W3CDTF">2022-04-08T15:56:11Z</dcterms:created>
  <dcterms:modified xsi:type="dcterms:W3CDTF">2023-10-23T10:52:39Z</dcterms:modified>
</cp:coreProperties>
</file>